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8" r:id="rId1"/>
  </p:sldMasterIdLst>
  <p:notesMasterIdLst>
    <p:notesMasterId r:id="rId39"/>
  </p:notesMasterIdLst>
  <p:sldIdLst>
    <p:sldId id="256" r:id="rId2"/>
    <p:sldId id="546" r:id="rId3"/>
    <p:sldId id="606" r:id="rId4"/>
    <p:sldId id="557" r:id="rId5"/>
    <p:sldId id="558" r:id="rId6"/>
    <p:sldId id="544" r:id="rId7"/>
    <p:sldId id="570" r:id="rId8"/>
    <p:sldId id="569" r:id="rId9"/>
    <p:sldId id="572" r:id="rId10"/>
    <p:sldId id="571" r:id="rId11"/>
    <p:sldId id="573" r:id="rId12"/>
    <p:sldId id="574" r:id="rId13"/>
    <p:sldId id="575" r:id="rId14"/>
    <p:sldId id="576" r:id="rId15"/>
    <p:sldId id="577" r:id="rId16"/>
    <p:sldId id="578" r:id="rId17"/>
    <p:sldId id="579" r:id="rId18"/>
    <p:sldId id="610" r:id="rId19"/>
    <p:sldId id="608" r:id="rId20"/>
    <p:sldId id="581" r:id="rId21"/>
    <p:sldId id="588" r:id="rId22"/>
    <p:sldId id="555" r:id="rId23"/>
    <p:sldId id="589" r:id="rId24"/>
    <p:sldId id="593" r:id="rId25"/>
    <p:sldId id="590" r:id="rId26"/>
    <p:sldId id="591" r:id="rId27"/>
    <p:sldId id="592" r:id="rId28"/>
    <p:sldId id="609" r:id="rId29"/>
    <p:sldId id="597" r:id="rId30"/>
    <p:sldId id="601" r:id="rId31"/>
    <p:sldId id="598" r:id="rId32"/>
    <p:sldId id="625" r:id="rId33"/>
    <p:sldId id="621" r:id="rId34"/>
    <p:sldId id="622" r:id="rId35"/>
    <p:sldId id="559" r:id="rId36"/>
    <p:sldId id="623" r:id="rId37"/>
    <p:sldId id="624" r:id="rId3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F4F"/>
    <a:srgbClr val="FF0066"/>
    <a:srgbClr val="C8A2F8"/>
    <a:srgbClr val="D29FB3"/>
    <a:srgbClr val="D39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4" autoAdjust="0"/>
    <p:restoredTop sz="79205" autoAdjust="0"/>
  </p:normalViewPr>
  <p:slideViewPr>
    <p:cSldViewPr>
      <p:cViewPr varScale="1">
        <p:scale>
          <a:sx n="48" d="100"/>
          <a:sy n="48" d="100"/>
        </p:scale>
        <p:origin x="106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7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0DF0B9D3-9FE0-4B92-AF12-75B2F5302B59}" type="datetimeFigureOut">
              <a:rPr lang="ko-KR" altLang="en-US"/>
              <a:pPr>
                <a:defRPr/>
              </a:pPr>
              <a:t>2024-04-29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60F993A-B9F1-42B5-A739-CB41BF1EC6E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8984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dirty="0"/>
              <a:t>ARMv7E-M is an enhanced version of ARMv7-M.</a:t>
            </a:r>
          </a:p>
          <a:p>
            <a:pPr lvl="1"/>
            <a:r>
              <a:rPr lang="en-US" altLang="ko-KR" dirty="0"/>
              <a:t>This architecture is suited for more complex applications requiring DSP (Digital Signal Processing) tasks or floating-point calculations.</a:t>
            </a:r>
          </a:p>
          <a:p>
            <a:pPr lvl="1"/>
            <a:r>
              <a:rPr lang="en-US" altLang="ko-KR" dirty="0"/>
              <a:t>Advanced interrupt management and real-time processing capabilities have been improved.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896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239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42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302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757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758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40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560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713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4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8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92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117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74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2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8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F993A-B9F1-42B5-A739-CB41BF1EC6E3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6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>
            <a:extLst>
              <a:ext uri="{FF2B5EF4-FFF2-40B4-BE49-F238E27FC236}">
                <a16:creationId xmlns:a16="http://schemas.microsoft.com/office/drawing/2014/main" id="{2D6FCAD0-BC9C-43FB-B093-29575DE0A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77"/>
          <a:stretch>
            <a:fillRect/>
          </a:stretch>
        </p:blipFill>
        <p:spPr bwMode="auto">
          <a:xfrm>
            <a:off x="-1" y="0"/>
            <a:ext cx="6982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549" y="80906"/>
            <a:ext cx="6374507" cy="3434656"/>
          </a:xfrm>
        </p:spPr>
        <p:txBody>
          <a:bodyPr/>
          <a:lstStyle>
            <a:lvl1pPr algn="ctr">
              <a:lnSpc>
                <a:spcPct val="80000"/>
              </a:lnSpc>
              <a:defRPr sz="6000" b="1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8128" y="3657600"/>
            <a:ext cx="4718323" cy="2514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EDC81-0D6D-4EC8-89B1-21C71F2216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5ADA7-9F42-463B-8385-EC7AD3AA5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D43B6-A360-4FC1-BBD4-B1A5B222D90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5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F3276BCE-450E-4A3A-9B4C-53BB6A39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048B49E-1E91-4259-A850-0B0274D44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6E6A30-3D88-4513-A385-DE4841A32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22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693D6B0D-8968-45DD-AD98-C986E1693FF2}"/>
              </a:ext>
            </a:extLst>
          </p:cNvPr>
          <p:cNvSpPr/>
          <p:nvPr/>
        </p:nvSpPr>
        <p:spPr>
          <a:xfrm>
            <a:off x="-6351" y="2058988"/>
            <a:ext cx="12196235" cy="1828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1"/>
            <a:ext cx="10515600" cy="117463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3ECD1-C33D-4995-8A42-3D6A938F55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2F106-7F66-4DE3-8DFD-51183EA8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D7E998-9B9C-4A74-9E73-1A25FBDD2C7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76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C395D-384D-4FD2-9A10-4C3E00D50E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371F1-8E8D-4E2B-B809-CF0E9F1FE8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5DB44-E0FB-42AD-8157-33A6D509D52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84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E0164D-D713-4541-B79A-26DEF9D777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77EDEF-12DD-4EEB-8524-F633070B5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EABC2-BB4D-4744-92A9-602D551A0DF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80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AD4AE3-60E5-4046-8ADC-E239E58A82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D5A25A8-1B7A-4E6D-937D-9D66790A4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0C87D-3E68-4D65-9AFC-C318B6C3AD53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6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336D1-1C08-45A3-8E73-96607E05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1" y="6423026"/>
            <a:ext cx="3460749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FACBC17F-5B3F-4C5D-9855-E71BF632C29B}" type="datetime1">
              <a:rPr lang="ko-KR" altLang="en-US" smtClean="0"/>
              <a:pPr>
                <a:defRPr/>
              </a:pPr>
              <a:t>2024-04-29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BF0D8-9FD3-4F3E-90C7-EFB8A6CA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4D287-9E70-4BCC-AAC0-C1C0CE2C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380E3-6245-4C8E-8EE8-53170444C8E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88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DA107-BBD4-472C-8235-A78A1F97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1" y="6423026"/>
            <a:ext cx="3460749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961E850-0C81-4EB9-B935-CB6BF847C82E}" type="datetime1">
              <a:rPr lang="ko-KR" altLang="en-US" smtClean="0"/>
              <a:pPr>
                <a:defRPr/>
              </a:pPr>
              <a:t>2024-04-29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B48AC-FE6E-43BB-A148-C00EA383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4B6F1-B281-426A-942D-B1C1FED5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69ECA-7DC0-4F51-A7FA-BA66BA8496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6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rtlCol="0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2906C-A347-4F09-8C8D-2267099F45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A4E02-91FD-4FC7-A9EC-6E86F036A0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74808-9AC6-4CAB-A8A8-89AE941BABD7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3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8CB4A-2D9E-4055-8373-A09F4A56336B}"/>
              </a:ext>
            </a:extLst>
          </p:cNvPr>
          <p:cNvSpPr/>
          <p:nvPr/>
        </p:nvSpPr>
        <p:spPr>
          <a:xfrm>
            <a:off x="2117" y="1"/>
            <a:ext cx="12189883" cy="112474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70992-5476-4FA7-8A6F-1390249A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4165"/>
            <a:ext cx="10363200" cy="624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23DF42A0-8D81-4B0B-B996-981FB374A2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40768"/>
            <a:ext cx="10363200" cy="4877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 다섯째 수준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C2F20-5B21-48A7-ACE1-DF8D9E83B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88001" y="6423026"/>
            <a:ext cx="54144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12700" algn="r" eaLnBrk="1" fontAlgn="auto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6D07C-5D91-481D-ACE4-98C7C0BBC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367" y="6423026"/>
            <a:ext cx="946151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BF04719-7B92-4490-A4B6-9493267420F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9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9" r:id="rId1"/>
    <p:sldLayoutId id="2147484360" r:id="rId2"/>
    <p:sldLayoutId id="2147484361" r:id="rId3"/>
    <p:sldLayoutId id="2147484362" r:id="rId4"/>
    <p:sldLayoutId id="2147484363" r:id="rId5"/>
    <p:sldLayoutId id="2147484364" r:id="rId6"/>
    <p:sldLayoutId id="2147484365" r:id="rId7"/>
    <p:sldLayoutId id="2147484366" r:id="rId8"/>
    <p:sldLayoutId id="2147484367" r:id="rId9"/>
  </p:sldLayoutIdLst>
  <p:hf hdr="0" ftr="0" dt="0"/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000" kern="1200" cap="all">
          <a:solidFill>
            <a:schemeClr val="bg1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457200" indent="-457200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1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397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ü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8683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69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cs.manchester.ac.uk/COMP15212/index.php/Interrupt_Service_Routin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rdicsemi.com/Products/Development-hardware/nRF52840-DK" TargetMode="External"/><Relationship Id="rId3" Type="http://schemas.openxmlformats.org/officeDocument/2006/relationships/hyperlink" Target="https://developer.arm.com/documentation/100166/latest/" TargetMode="External"/><Relationship Id="rId7" Type="http://schemas.openxmlformats.org/officeDocument/2006/relationships/hyperlink" Target="https://infocenter.nordicsemi.com/index.jsp?topic=%2Fstruct_nrf52%2Fstruct%2Fnrf52840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ordicsemi.com/Products/nRF52840" TargetMode="External"/><Relationship Id="rId5" Type="http://schemas.openxmlformats.org/officeDocument/2006/relationships/hyperlink" Target="https://developer.arm.com/documentation/ddi0403/latest/" TargetMode="External"/><Relationship Id="rId4" Type="http://schemas.openxmlformats.org/officeDocument/2006/relationships/hyperlink" Target="https://documentation-service.arm.com/static/5fce431be167456a35b36ade?token=" TargetMode="External"/><Relationship Id="rId9" Type="http://schemas.openxmlformats.org/officeDocument/2006/relationships/hyperlink" Target="https://infocenter.nordicsemi.com/index.jsp?topic=%2Fug_nrf52840_dk%2FUG%2Fdk%2Fintro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washingtonpost.com/news/inspired-life/wp/2015/06/01/interruptions-at-work-can-cost-you-up-to-6-hours-a-day-heres-how-to-avoid-the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9376" y="908720"/>
            <a:ext cx="6477000" cy="1828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dirty="0"/>
              <a:t>06</a:t>
            </a:r>
            <a:br>
              <a:rPr lang="en-US" altLang="ko-KR" dirty="0"/>
            </a:br>
            <a:r>
              <a:rPr lang="en-US" altLang="ko-KR" dirty="0"/>
              <a:t>ARMv7-M</a:t>
            </a:r>
            <a:br>
              <a:rPr lang="en-US" altLang="ko-KR" dirty="0"/>
            </a:br>
            <a:r>
              <a:rPr lang="en-US" altLang="ko-KR" dirty="0"/>
              <a:t>(Cortex-M4)</a:t>
            </a:r>
            <a:br>
              <a:rPr lang="en-US" altLang="ko-KR" dirty="0"/>
            </a:br>
            <a:r>
              <a:rPr lang="en-US" altLang="ko-KR" dirty="0"/>
              <a:t>&amp; nRF52840</a:t>
            </a:r>
            <a:br>
              <a:rPr lang="en-US" altLang="ko-KR" dirty="0"/>
            </a:br>
            <a:r>
              <a:rPr lang="en-US" altLang="ko-KR" dirty="0"/>
              <a:t>&amp; Interrupts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5115B9-5822-43B3-9281-396D5BB93769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sp>
        <p:nvSpPr>
          <p:cNvPr id="9" name="부제목 4">
            <a:extLst>
              <a:ext uri="{FF2B5EF4-FFF2-40B4-BE49-F238E27FC236}">
                <a16:creationId xmlns:a16="http://schemas.microsoft.com/office/drawing/2014/main" id="{671A7C02-97E3-3B87-3110-8F5E7038979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72264" y="4941168"/>
            <a:ext cx="2379662" cy="1066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dirty="0">
                <a:latin typeface="+mj-ea"/>
                <a:ea typeface="+mj-ea"/>
              </a:rPr>
              <a:t>ECE30070 Microprocessor 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0D169-9BF1-5188-2666-BBF99E99EDB6}"/>
              </a:ext>
            </a:extLst>
          </p:cNvPr>
          <p:cNvSpPr txBox="1"/>
          <p:nvPr/>
        </p:nvSpPr>
        <p:spPr>
          <a:xfrm>
            <a:off x="8653687" y="6160368"/>
            <a:ext cx="2016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HGU-</a:t>
            </a:r>
            <a:r>
              <a:rPr lang="en-US" altLang="ko-KR" sz="2000" dirty="0" err="1"/>
              <a:t>Technonia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40768"/>
            <a:ext cx="11051118" cy="4877471"/>
          </a:xfrm>
        </p:spPr>
        <p:txBody>
          <a:bodyPr/>
          <a:lstStyle/>
          <a:p>
            <a:r>
              <a:rPr lang="en-US" altLang="ko-KR" b="1" dirty="0"/>
              <a:t>Exception Priority</a:t>
            </a:r>
          </a:p>
          <a:p>
            <a:pPr lvl="1"/>
            <a:r>
              <a:rPr lang="en-US" altLang="ko-KR" dirty="0"/>
              <a:t>Configurable(programmable) priorities for all exceptions except Reset, NMI, and </a:t>
            </a:r>
            <a:r>
              <a:rPr lang="en-US" altLang="ko-KR" dirty="0" err="1"/>
              <a:t>HardFault</a:t>
            </a:r>
            <a:endParaRPr lang="en-US" altLang="ko-KR" dirty="0"/>
          </a:p>
          <a:p>
            <a:pPr lvl="1"/>
            <a:r>
              <a:rPr lang="en-US" altLang="ko-KR" dirty="0"/>
              <a:t>All exceptions with a configurable priority have a priority of 0 in default.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graphicFrame>
        <p:nvGraphicFramePr>
          <p:cNvPr id="17" name="Group 108">
            <a:extLst>
              <a:ext uri="{FF2B5EF4-FFF2-40B4-BE49-F238E27FC236}">
                <a16:creationId xmlns:a16="http://schemas.microsoft.com/office/drawing/2014/main" id="{2BE067BC-0868-A786-B41D-F0AE0D2D94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172651"/>
              </p:ext>
            </p:extLst>
          </p:nvPr>
        </p:nvGraphicFramePr>
        <p:xfrm>
          <a:off x="839416" y="2538452"/>
          <a:ext cx="7727055" cy="4067136"/>
        </p:xfrm>
        <a:graphic>
          <a:graphicData uri="http://schemas.openxmlformats.org/drawingml/2006/table">
            <a:tbl>
              <a:tblPr/>
              <a:tblGrid>
                <a:gridCol w="681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6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6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No.</a:t>
                      </a:r>
                    </a:p>
                  </a:txBody>
                  <a:tcPr marT="28800" marB="28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Exception Type</a:t>
                      </a:r>
                    </a:p>
                  </a:txBody>
                  <a:tcPr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Priority </a:t>
                      </a:r>
                    </a:p>
                  </a:txBody>
                  <a:tcPr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Descriptions</a:t>
                      </a:r>
                    </a:p>
                  </a:txBody>
                  <a:tcPr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Reset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altLang="ko-KR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  <a:cs typeface="+mn-cs"/>
                        </a:rPr>
                        <a:t>-3 (Highest)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Reset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4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2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NMI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-2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Non-Maskable Interrupt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3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Hard Fault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-1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Default fault if others hander not implemented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6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4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MemManage Fault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programmable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MPU violation or access to illegal locations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5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Bus Fault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programmable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Fault if AHB interface receives error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4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6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Usage Fault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programmable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Invalid instructions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6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7-10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Reserved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N.A.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GB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4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SVC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programmable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System Service call (for RTOS entry calls)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12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Debug Monitor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programmable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Break points, watch points, external debug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6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13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Reserved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N.A.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GB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5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14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PendSV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programmable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Pendable</a:t>
                      </a: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 System Call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(for RTOS context switching)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15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SYSTICK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programmable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System Tick Timer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96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16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Interrupt #0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programmable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External Interrupt #0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6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……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…………………..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programmable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…………………..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255</a:t>
                      </a:r>
                    </a:p>
                  </a:txBody>
                  <a:tcPr marT="28800" marB="28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Interrupt#239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programmable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External Interrupt #239</a:t>
                      </a:r>
                    </a:p>
                  </a:txBody>
                  <a:tcPr marT="28800" marB="28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52BCFFBF-93EE-E18E-3683-8344EB4FC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2"/>
          <a:stretch/>
        </p:blipFill>
        <p:spPr>
          <a:xfrm>
            <a:off x="9048328" y="2538452"/>
            <a:ext cx="2128651" cy="35751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846B3-B742-1E29-33D6-6E4E293B0D52}"/>
              </a:ext>
            </a:extLst>
          </p:cNvPr>
          <p:cNvSpPr txBox="1"/>
          <p:nvPr/>
        </p:nvSpPr>
        <p:spPr>
          <a:xfrm>
            <a:off x="9713408" y="616530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51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40768"/>
            <a:ext cx="11051118" cy="4877471"/>
          </a:xfrm>
        </p:spPr>
        <p:txBody>
          <a:bodyPr/>
          <a:lstStyle/>
          <a:p>
            <a:r>
              <a:rPr lang="en-US" altLang="ko-KR" b="1" dirty="0"/>
              <a:t>Priority Grouping</a:t>
            </a:r>
          </a:p>
          <a:p>
            <a:pPr lvl="1"/>
            <a:r>
              <a:rPr lang="en-US" altLang="ko-KR" dirty="0"/>
              <a:t>Group priority &amp; Sub-priority within the group</a:t>
            </a:r>
          </a:p>
          <a:p>
            <a:pPr lvl="1"/>
            <a:r>
              <a:rPr lang="en-US" altLang="ko-KR" dirty="0"/>
              <a:t>If multiple pending exceptions have the same group priority, the exception processing logic uses the </a:t>
            </a:r>
            <a:r>
              <a:rPr lang="en-US" altLang="ko-KR" dirty="0" err="1"/>
              <a:t>subpriority</a:t>
            </a:r>
            <a:r>
              <a:rPr lang="en-US" altLang="ko-KR" dirty="0"/>
              <a:t> field AIRCR.PRIGROUP to resolve priority within the group.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97212F-6957-117D-83A8-B5E0EF98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506" y="2823898"/>
            <a:ext cx="4948906" cy="3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40768"/>
            <a:ext cx="11051118" cy="4877471"/>
          </a:xfrm>
        </p:spPr>
        <p:txBody>
          <a:bodyPr/>
          <a:lstStyle/>
          <a:p>
            <a:r>
              <a:rPr lang="en-US" altLang="ko-KR" b="1" dirty="0"/>
              <a:t>Exception Entry and Return</a:t>
            </a:r>
          </a:p>
          <a:p>
            <a:pPr lvl="1"/>
            <a:r>
              <a:rPr lang="en-US" altLang="ko-KR" dirty="0"/>
              <a:t>Preemption</a:t>
            </a:r>
          </a:p>
          <a:p>
            <a:pPr lvl="2"/>
            <a:r>
              <a:rPr lang="en-US" altLang="ko-KR" dirty="0"/>
              <a:t>Only the exception with the higher group priority than the exception being handled can preempt the current exception handler.</a:t>
            </a:r>
          </a:p>
          <a:p>
            <a:pPr lvl="1"/>
            <a:r>
              <a:rPr lang="en-US" altLang="ko-KR" dirty="0"/>
              <a:t>Return</a:t>
            </a:r>
          </a:p>
          <a:p>
            <a:pPr lvl="2"/>
            <a:r>
              <a:rPr lang="en-US" altLang="ko-KR" dirty="0"/>
              <a:t>Occurs when the exception handler is completed and there is no pending exception.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5122" name="Picture 2" descr="Interrupt Service Routines (ISRs) - COMP15212 Wiki">
            <a:extLst>
              <a:ext uri="{FF2B5EF4-FFF2-40B4-BE49-F238E27FC236}">
                <a16:creationId xmlns:a16="http://schemas.microsoft.com/office/drawing/2014/main" id="{AA3F36C3-B5CE-A20F-7EFF-8EE688D37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291269"/>
            <a:ext cx="8784976" cy="315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14DE7-7B76-15FD-9068-C0778860E3F2}"/>
              </a:ext>
            </a:extLst>
          </p:cNvPr>
          <p:cNvSpPr txBox="1"/>
          <p:nvPr/>
        </p:nvSpPr>
        <p:spPr>
          <a:xfrm>
            <a:off x="2279576" y="6433591"/>
            <a:ext cx="7632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hlinkClick r:id="rId4"/>
              </a:rPr>
              <a:t>https://wiki.cs.manchester.ac.uk/COMP15212/index.php/Interrupt_Service_Routine</a:t>
            </a:r>
            <a:r>
              <a:rPr lang="ko-KR" alt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2B9D2-C27B-066A-E394-7C7F3E9ED3F5}"/>
              </a:ext>
            </a:extLst>
          </p:cNvPr>
          <p:cNvSpPr txBox="1"/>
          <p:nvPr/>
        </p:nvSpPr>
        <p:spPr>
          <a:xfrm>
            <a:off x="8832304" y="3440949"/>
            <a:ext cx="299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*ISR: Interrupt Service Routine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6AF484-6CC4-8FD3-ECCC-0CA09F6DB7EB}"/>
              </a:ext>
            </a:extLst>
          </p:cNvPr>
          <p:cNvSpPr/>
          <p:nvPr/>
        </p:nvSpPr>
        <p:spPr>
          <a:xfrm>
            <a:off x="2279576" y="3779503"/>
            <a:ext cx="288032" cy="144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01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5674ED99-1A77-8655-B0BC-9CF46EC81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340768"/>
                <a:ext cx="11051118" cy="4877471"/>
              </a:xfrm>
            </p:spPr>
            <p:txBody>
              <a:bodyPr/>
              <a:lstStyle/>
              <a:p>
                <a:r>
                  <a:rPr lang="en-US" altLang="ko-KR" b="1" dirty="0"/>
                  <a:t>Exception entry</a:t>
                </a:r>
              </a:p>
              <a:p>
                <a:pPr lvl="1"/>
                <a:r>
                  <a:rPr lang="en-US" altLang="ko-KR" dirty="0"/>
                  <a:t>Stacking</a:t>
                </a:r>
              </a:p>
              <a:p>
                <a:pPr lvl="2"/>
                <a:r>
                  <a:rPr lang="en-US" altLang="ko-KR" dirty="0"/>
                  <a:t>The registers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0–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𝑃𝐶</m:t>
                    </m:r>
                  </m:oMath>
                </a14:m>
                <a:r>
                  <a:rPr lang="en-US" altLang="ko-KR" dirty="0"/>
                  <a:t>, and Program Status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𝑃𝑆𝑅</m:t>
                    </m:r>
                  </m:oMath>
                </a14:m>
                <a:r>
                  <a:rPr lang="en-US" altLang="ko-KR" dirty="0"/>
                  <a:t>) are pushed to the stack that the code uses, which is called 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stacking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𝑳𝑹</m:t>
                    </m:r>
                  </m:oMath>
                </a14:m>
                <a:r>
                  <a:rPr lang="en-US" altLang="ko-KR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ko-KR" b="1" dirty="0">
                    <a:solidFill>
                      <a:srgbClr val="0070C0"/>
                    </a:solidFill>
                  </a:rPr>
                  <a:t> EXC-RETURN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𝑰𝑷𝑺𝑹</m:t>
                    </m:r>
                  </m:oMath>
                </a14:m>
                <a:r>
                  <a:rPr lang="en-US" altLang="ko-KR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ko-KR" b="1" dirty="0">
                    <a:solidFill>
                      <a:srgbClr val="0070C0"/>
                    </a:solidFill>
                  </a:rPr>
                  <a:t> interrupt number</a:t>
                </a:r>
              </a:p>
              <a:p>
                <a:pPr lvl="1"/>
                <a:r>
                  <a:rPr lang="en-US" altLang="ko-KR" dirty="0"/>
                  <a:t>The exception vector from the vector table is fetched.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5674ED99-1A77-8655-B0BC-9CF46EC81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340768"/>
                <a:ext cx="11051118" cy="4877471"/>
              </a:xfrm>
              <a:blipFill>
                <a:blip r:embed="rId3"/>
                <a:stretch>
                  <a:fillRect l="-607" t="-1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45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40768"/>
            <a:ext cx="11051118" cy="4877471"/>
          </a:xfrm>
        </p:spPr>
        <p:txBody>
          <a:bodyPr/>
          <a:lstStyle/>
          <a:p>
            <a:r>
              <a:rPr lang="en-US" altLang="ko-KR" b="1" dirty="0"/>
              <a:t>Exception entry</a:t>
            </a:r>
          </a:p>
          <a:p>
            <a:pPr lvl="1"/>
            <a:r>
              <a:rPr lang="en-US" altLang="ko-KR" dirty="0"/>
              <a:t>Stacking</a:t>
            </a:r>
          </a:p>
          <a:p>
            <a:pPr lvl="2"/>
            <a:r>
              <a:rPr lang="en-US" altLang="ko-KR" dirty="0"/>
              <a:t>8-byte alignment</a:t>
            </a:r>
          </a:p>
          <a:p>
            <a:pPr lvl="3"/>
            <a:r>
              <a:rPr lang="en-US" altLang="ko-KR" dirty="0"/>
              <a:t>In ARMv7-M architecture, it refers to aligning data in memory on 8-byte boundaries, </a:t>
            </a:r>
            <a:br>
              <a:rPr lang="en-US" altLang="ko-KR" dirty="0"/>
            </a:br>
            <a:r>
              <a:rPr lang="en-US" altLang="ko-KR" dirty="0"/>
              <a:t>which is crucial for optimizing memory access and enhancing performance.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AEC82A-83D5-CF11-1B94-BEDC1511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296" y="3161878"/>
            <a:ext cx="8315325" cy="3219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BF1C7B-FF7A-5C6C-1E45-7EFBE4CDE335}"/>
                  </a:ext>
                </a:extLst>
              </p:cNvPr>
              <p:cNvSpPr txBox="1"/>
              <p:nvPr/>
            </p:nvSpPr>
            <p:spPr>
              <a:xfrm>
                <a:off x="3252721" y="6236256"/>
                <a:ext cx="568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new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𝑠𝑝</m:t>
                    </m:r>
                  </m:oMath>
                </a14:m>
                <a:r>
                  <a:rPr lang="en-US" altLang="ko-KR" dirty="0"/>
                  <a:t> is aligned to indicate an address that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BF1C7B-FF7A-5C6C-1E45-7EFBE4CDE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721" y="6236256"/>
                <a:ext cx="5686557" cy="369332"/>
              </a:xfrm>
              <a:prstGeom prst="rect">
                <a:avLst/>
              </a:prstGeom>
              <a:blipFill>
                <a:blip r:embed="rId4"/>
                <a:stretch>
                  <a:fillRect l="-536" t="-9836" r="-429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C66F983-9A3F-1E04-39EE-DA9820F712F9}"/>
              </a:ext>
            </a:extLst>
          </p:cNvPr>
          <p:cNvCxnSpPr/>
          <p:nvPr/>
        </p:nvCxnSpPr>
        <p:spPr>
          <a:xfrm flipH="1">
            <a:off x="6023992" y="3448073"/>
            <a:ext cx="576064" cy="4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6711AB-6A88-5DF8-B273-DAC8CE73BD4F}"/>
                  </a:ext>
                </a:extLst>
              </p:cNvPr>
              <p:cNvSpPr txBox="1"/>
              <p:nvPr/>
            </p:nvSpPr>
            <p:spPr>
              <a:xfrm>
                <a:off x="6600056" y="3222757"/>
                <a:ext cx="1462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(=8∗4)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6711AB-6A88-5DF8-B273-DAC8CE73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222757"/>
                <a:ext cx="1462260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15A7F0F-97A0-C299-0E27-5ED440DBFEA2}"/>
              </a:ext>
            </a:extLst>
          </p:cNvPr>
          <p:cNvCxnSpPr/>
          <p:nvPr/>
        </p:nvCxnSpPr>
        <p:spPr>
          <a:xfrm flipH="1">
            <a:off x="6055258" y="3222757"/>
            <a:ext cx="576064" cy="4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412AD3-44C6-34BB-10DB-8EBCBC910501}"/>
                  </a:ext>
                </a:extLst>
              </p:cNvPr>
              <p:cNvSpPr txBox="1"/>
              <p:nvPr/>
            </p:nvSpPr>
            <p:spPr>
              <a:xfrm>
                <a:off x="6600056" y="2959195"/>
                <a:ext cx="1866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6 (=8∗4+4)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412AD3-44C6-34BB-10DB-8EBCBC910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2959195"/>
                <a:ext cx="1866217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08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40768"/>
            <a:ext cx="11051118" cy="4877471"/>
          </a:xfrm>
        </p:spPr>
        <p:txBody>
          <a:bodyPr/>
          <a:lstStyle/>
          <a:p>
            <a:r>
              <a:rPr lang="en-US" altLang="ko-KR" b="1" dirty="0"/>
              <a:t>Exception entry</a:t>
            </a:r>
          </a:p>
          <a:p>
            <a:pPr lvl="1"/>
            <a:r>
              <a:rPr lang="en-US" altLang="ko-KR" dirty="0"/>
              <a:t>Stacking</a:t>
            </a:r>
          </a:p>
          <a:p>
            <a:pPr lvl="2"/>
            <a:r>
              <a:rPr lang="en-US" altLang="ko-KR" dirty="0"/>
              <a:t>Extended Stacking Frame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799C61-7C36-1D39-4AE9-187301EE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64" y="1176864"/>
            <a:ext cx="6694106" cy="56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27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5674ED99-1A77-8655-B0BC-9CF46EC81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340768"/>
                <a:ext cx="11051118" cy="4877471"/>
              </a:xfrm>
            </p:spPr>
            <p:txBody>
              <a:bodyPr/>
              <a:lstStyle/>
              <a:p>
                <a:r>
                  <a:rPr lang="en-US" altLang="ko-KR" b="1" dirty="0"/>
                  <a:t>Exception return behavior</a:t>
                </a:r>
              </a:p>
              <a:p>
                <a:pPr lvl="1"/>
                <a:r>
                  <a:rPr lang="en-US" altLang="ko-KR" dirty="0"/>
                  <a:t>Unstacking</a:t>
                </a:r>
              </a:p>
              <a:p>
                <a:pPr lvl="2"/>
                <a:r>
                  <a:rPr lang="en-US" altLang="ko-KR" dirty="0"/>
                  <a:t>Restore the processor state before the exception occurred.</a:t>
                </a:r>
              </a:p>
              <a:p>
                <a:pPr lvl="1"/>
                <a:r>
                  <a:rPr lang="en-US" altLang="ko-KR" dirty="0"/>
                  <a:t>Returning to the previous mode according to EXC_RETURN written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𝑝𝑐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5674ED99-1A77-8655-B0BC-9CF46EC81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340768"/>
                <a:ext cx="11051118" cy="4877471"/>
              </a:xfrm>
              <a:blipFill>
                <a:blip r:embed="rId3"/>
                <a:stretch>
                  <a:fillRect l="-607" t="-1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DC3363-1E4E-9A0C-38C9-491BAAAD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87" y="3036889"/>
            <a:ext cx="59912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9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40768"/>
            <a:ext cx="5469632" cy="4877471"/>
          </a:xfrm>
        </p:spPr>
        <p:txBody>
          <a:bodyPr/>
          <a:lstStyle/>
          <a:p>
            <a:r>
              <a:rPr lang="en-US" altLang="ko-KR" b="1" dirty="0"/>
              <a:t>Reset Sequence</a:t>
            </a:r>
          </a:p>
          <a:p>
            <a:pPr lvl="1"/>
            <a:r>
              <a:rPr lang="en-US" altLang="ko-KR" dirty="0"/>
              <a:t>Read the value at the address 0x0, set R13(SP) with the value.</a:t>
            </a:r>
          </a:p>
          <a:p>
            <a:pPr lvl="1"/>
            <a:r>
              <a:rPr lang="en-US" altLang="ko-KR" dirty="0"/>
              <a:t>Read the reset vector at the address 0x04, and fetch instructions from the address and execute them.</a:t>
            </a:r>
          </a:p>
          <a:p>
            <a:pPr lvl="2"/>
            <a:r>
              <a:rPr lang="en-US" altLang="ko-KR" dirty="0"/>
              <a:t>The contents of the vector table are address values not branch instructions.</a:t>
            </a:r>
          </a:p>
          <a:p>
            <a:pPr lvl="2"/>
            <a:r>
              <a:rPr lang="en-US" altLang="ko-KR" dirty="0"/>
              <a:t>vector addresses in the vector table should have their LSB set to 1 to indicate that they are Thumb code.</a:t>
            </a:r>
          </a:p>
          <a:p>
            <a:pPr lvl="2"/>
            <a:endParaRPr lang="en-US" altLang="ko-KR" b="1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166311-6B6C-174C-99A4-F1A90F557F07}"/>
              </a:ext>
            </a:extLst>
          </p:cNvPr>
          <p:cNvGrpSpPr/>
          <p:nvPr/>
        </p:nvGrpSpPr>
        <p:grpSpPr>
          <a:xfrm>
            <a:off x="6600056" y="1312412"/>
            <a:ext cx="5040560" cy="5069626"/>
            <a:chOff x="6600056" y="1312412"/>
            <a:chExt cx="5040560" cy="50696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A39EDCF-D035-C1F3-7CB8-E92EDE53FFE1}"/>
                </a:ext>
              </a:extLst>
            </p:cNvPr>
            <p:cNvGrpSpPr/>
            <p:nvPr/>
          </p:nvGrpSpPr>
          <p:grpSpPr>
            <a:xfrm>
              <a:off x="6600056" y="1312412"/>
              <a:ext cx="5040560" cy="5069626"/>
              <a:chOff x="2771800" y="1700808"/>
              <a:chExt cx="5040560" cy="5069626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8EDA8491-CA8A-9E77-C882-B921294815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43808" y="1700808"/>
                <a:ext cx="4968552" cy="50696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4E2935A-BEBC-6CF0-C64E-00C7CDDE1A90}"/>
                  </a:ext>
                </a:extLst>
              </p:cNvPr>
              <p:cNvSpPr/>
              <p:nvPr/>
            </p:nvSpPr>
            <p:spPr>
              <a:xfrm>
                <a:off x="3779912" y="6525344"/>
                <a:ext cx="1656184" cy="21602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00C345E-A245-928F-4F27-655A6883941B}"/>
                  </a:ext>
                </a:extLst>
              </p:cNvPr>
              <p:cNvSpPr/>
              <p:nvPr/>
            </p:nvSpPr>
            <p:spPr>
              <a:xfrm>
                <a:off x="3779912" y="6309320"/>
                <a:ext cx="1656184" cy="21602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EA82C3D-41DB-7416-6E56-11E96D4BD0DE}"/>
                  </a:ext>
                </a:extLst>
              </p:cNvPr>
              <p:cNvSpPr/>
              <p:nvPr/>
            </p:nvSpPr>
            <p:spPr>
              <a:xfrm>
                <a:off x="2771800" y="5661248"/>
                <a:ext cx="1080120" cy="288032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3556FD-36C1-3764-94C0-FE84CF9D683C}"/>
                </a:ext>
              </a:extLst>
            </p:cNvPr>
            <p:cNvSpPr txBox="1"/>
            <p:nvPr/>
          </p:nvSpPr>
          <p:spPr>
            <a:xfrm>
              <a:off x="7788188" y="6157867"/>
              <a:ext cx="1296144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1100" dirty="0"/>
                <a:t>0x20040000</a:t>
              </a:r>
              <a:endParaRPr lang="ko-KR" altLang="en-US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229D50-B212-1D0B-8617-4CF605806296}"/>
                </a:ext>
              </a:extLst>
            </p:cNvPr>
            <p:cNvSpPr txBox="1"/>
            <p:nvPr/>
          </p:nvSpPr>
          <p:spPr>
            <a:xfrm>
              <a:off x="6672064" y="1988841"/>
              <a:ext cx="93610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200" dirty="0"/>
                <a:t>0x20040000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A3F24E-B410-F44B-B31D-E7DF4D6E0EC7}"/>
                </a:ext>
              </a:extLst>
            </p:cNvPr>
            <p:cNvSpPr txBox="1"/>
            <p:nvPr/>
          </p:nvSpPr>
          <p:spPr>
            <a:xfrm>
              <a:off x="6672063" y="2208035"/>
              <a:ext cx="936103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200" dirty="0"/>
                <a:t>0x2003fffc</a:t>
              </a:r>
              <a:endParaRPr lang="ko-KR" alt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6E6CA3-CE60-2DEE-72E9-1E8735472697}"/>
                </a:ext>
              </a:extLst>
            </p:cNvPr>
            <p:cNvSpPr txBox="1"/>
            <p:nvPr/>
          </p:nvSpPr>
          <p:spPr>
            <a:xfrm>
              <a:off x="6684462" y="2427229"/>
              <a:ext cx="86409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200" dirty="0"/>
                <a:t>0x2003fff8</a:t>
              </a:r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E1DEA2-9C78-EEA3-0B2D-4B6F0C3362BB}"/>
                </a:ext>
              </a:extLst>
            </p:cNvPr>
            <p:cNvSpPr txBox="1"/>
            <p:nvPr/>
          </p:nvSpPr>
          <p:spPr>
            <a:xfrm>
              <a:off x="9912424" y="2109681"/>
              <a:ext cx="864096" cy="1846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200" dirty="0"/>
                <a:t>0x20040000</a:t>
              </a:r>
              <a:endParaRPr lang="ko-KR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1BB3B8-626F-1BC4-4F70-2D373A496E94}"/>
                </a:ext>
              </a:extLst>
            </p:cNvPr>
            <p:cNvSpPr txBox="1"/>
            <p:nvPr/>
          </p:nvSpPr>
          <p:spPr>
            <a:xfrm>
              <a:off x="8061732" y="5942366"/>
              <a:ext cx="8188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altLang="ko-KR" sz="1100" dirty="0"/>
                <a:t>0x0000008F</a:t>
              </a:r>
              <a:endParaRPr lang="ko-KR" altLang="en-US" sz="11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D630AB-1FA0-141C-EF0B-F568F6C57815}"/>
                </a:ext>
              </a:extLst>
            </p:cNvPr>
            <p:cNvSpPr txBox="1"/>
            <p:nvPr/>
          </p:nvSpPr>
          <p:spPr>
            <a:xfrm>
              <a:off x="6756153" y="5301208"/>
              <a:ext cx="81885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altLang="ko-KR" dirty="0"/>
                <a:t>0x0000008e</a:t>
              </a:r>
              <a:endParaRPr lang="ko-KR" altLang="en-US" dirty="0"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020D27-9A46-6BFE-70FB-AC8B9D2D0895}"/>
              </a:ext>
            </a:extLst>
          </p:cNvPr>
          <p:cNvCxnSpPr>
            <a:cxnSpLocks/>
          </p:cNvCxnSpPr>
          <p:nvPr/>
        </p:nvCxnSpPr>
        <p:spPr>
          <a:xfrm flipV="1">
            <a:off x="6564052" y="6007588"/>
            <a:ext cx="1332148" cy="37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40850B-CF02-3A08-0F40-7B2C1341DF68}"/>
              </a:ext>
            </a:extLst>
          </p:cNvPr>
          <p:cNvSpPr txBox="1"/>
          <p:nvPr/>
        </p:nvSpPr>
        <p:spPr>
          <a:xfrm>
            <a:off x="1975431" y="6218148"/>
            <a:ext cx="7144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The address value is equal to the actual address + 1 </a:t>
            </a:r>
            <a:br>
              <a:rPr lang="en-US" altLang="ko-KR" sz="1400" dirty="0"/>
            </a:br>
            <a:r>
              <a:rPr lang="en-US" altLang="ko-KR" sz="1400" dirty="0"/>
              <a:t>to let the processor know that the instructions to be executed are Thumb instructions.</a:t>
            </a:r>
            <a:endParaRPr lang="ko-KR" altLang="en-US" sz="14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F29FDF4-B0C3-D401-2AC0-71590650605A}"/>
              </a:ext>
            </a:extLst>
          </p:cNvPr>
          <p:cNvCxnSpPr>
            <a:cxnSpLocks/>
          </p:cNvCxnSpPr>
          <p:nvPr/>
        </p:nvCxnSpPr>
        <p:spPr>
          <a:xfrm>
            <a:off x="6096000" y="5690244"/>
            <a:ext cx="180020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9FCBB1-B2D7-B82D-615E-A41CEC86A7BF}"/>
                  </a:ext>
                </a:extLst>
              </p:cNvPr>
              <p:cNvSpPr txBox="1"/>
              <p:nvPr/>
            </p:nvSpPr>
            <p:spPr>
              <a:xfrm>
                <a:off x="407368" y="4904181"/>
                <a:ext cx="6250044" cy="757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As nRF52840 has 256KB of RAM, the initial value of MSP(Main Stack Pointer)</a:t>
                </a:r>
                <a:br>
                  <a:rPr lang="en-US" altLang="ko-KR" sz="1400" dirty="0"/>
                </a:br>
                <a:r>
                  <a:rPr lang="en-US" altLang="ko-KR" sz="1400" dirty="0"/>
                  <a:t>is 0x20040000, which is the top address of RAM.</a:t>
                </a:r>
              </a:p>
              <a:p>
                <a:r>
                  <a:rPr lang="en-US" altLang="ko-KR" sz="1400" dirty="0" err="1"/>
                  <a:t>cf</a:t>
                </a:r>
                <a:r>
                  <a:rPr lang="en-US" altLang="ko-KR" sz="1400" dirty="0"/>
                  <a:t>) 256kB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1400" dirty="0"/>
                  <a:t> 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B = b100 0000 0000 0000 0000 B = 0x40000 B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9FCBB1-B2D7-B82D-615E-A41CEC86A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904181"/>
                <a:ext cx="6250044" cy="757067"/>
              </a:xfrm>
              <a:prstGeom prst="rect">
                <a:avLst/>
              </a:prstGeom>
              <a:blipFill>
                <a:blip r:embed="rId4"/>
                <a:stretch>
                  <a:fillRect l="-293" t="-1600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188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40768"/>
            <a:ext cx="5469632" cy="4877471"/>
          </a:xfrm>
        </p:spPr>
        <p:txBody>
          <a:bodyPr/>
          <a:lstStyle/>
          <a:p>
            <a:r>
              <a:rPr lang="en-US" altLang="ko-KR" b="1" dirty="0"/>
              <a:t>Reset Sequence</a:t>
            </a:r>
          </a:p>
          <a:p>
            <a:pPr lvl="1"/>
            <a:r>
              <a:rPr lang="en-US" altLang="ko-KR" dirty="0"/>
              <a:t>Soft Reset Example</a:t>
            </a:r>
          </a:p>
          <a:p>
            <a:pPr lvl="2"/>
            <a:r>
              <a:rPr lang="en-US" altLang="ko-KR" sz="1200" dirty="0"/>
              <a:t>Using Application Interrupt and Reset Control Register, AIRCR</a:t>
            </a:r>
          </a:p>
          <a:p>
            <a:pPr lvl="2"/>
            <a:endParaRPr lang="en-US" altLang="ko-KR" b="1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166311-6B6C-174C-99A4-F1A90F557F07}"/>
              </a:ext>
            </a:extLst>
          </p:cNvPr>
          <p:cNvGrpSpPr/>
          <p:nvPr/>
        </p:nvGrpSpPr>
        <p:grpSpPr>
          <a:xfrm>
            <a:off x="6600056" y="1312412"/>
            <a:ext cx="5040560" cy="5069626"/>
            <a:chOff x="6600056" y="1312412"/>
            <a:chExt cx="5040560" cy="50696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A39EDCF-D035-C1F3-7CB8-E92EDE53FFE1}"/>
                </a:ext>
              </a:extLst>
            </p:cNvPr>
            <p:cNvGrpSpPr/>
            <p:nvPr/>
          </p:nvGrpSpPr>
          <p:grpSpPr>
            <a:xfrm>
              <a:off x="6600056" y="1312412"/>
              <a:ext cx="5040560" cy="5069626"/>
              <a:chOff x="2771800" y="1700808"/>
              <a:chExt cx="5040560" cy="5069626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8EDA8491-CA8A-9E77-C882-B921294815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43808" y="1700808"/>
                <a:ext cx="4968552" cy="50696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4E2935A-BEBC-6CF0-C64E-00C7CDDE1A90}"/>
                  </a:ext>
                </a:extLst>
              </p:cNvPr>
              <p:cNvSpPr/>
              <p:nvPr/>
            </p:nvSpPr>
            <p:spPr>
              <a:xfrm>
                <a:off x="3779912" y="6525344"/>
                <a:ext cx="1656184" cy="21602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00C345E-A245-928F-4F27-655A6883941B}"/>
                  </a:ext>
                </a:extLst>
              </p:cNvPr>
              <p:cNvSpPr/>
              <p:nvPr/>
            </p:nvSpPr>
            <p:spPr>
              <a:xfrm>
                <a:off x="3779912" y="6309320"/>
                <a:ext cx="1656184" cy="21602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EA82C3D-41DB-7416-6E56-11E96D4BD0DE}"/>
                  </a:ext>
                </a:extLst>
              </p:cNvPr>
              <p:cNvSpPr/>
              <p:nvPr/>
            </p:nvSpPr>
            <p:spPr>
              <a:xfrm>
                <a:off x="2771800" y="5661248"/>
                <a:ext cx="1080120" cy="288032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3556FD-36C1-3764-94C0-FE84CF9D683C}"/>
                </a:ext>
              </a:extLst>
            </p:cNvPr>
            <p:cNvSpPr txBox="1"/>
            <p:nvPr/>
          </p:nvSpPr>
          <p:spPr>
            <a:xfrm>
              <a:off x="7788188" y="6157867"/>
              <a:ext cx="1296144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1100" dirty="0"/>
                <a:t>0x20040000</a:t>
              </a:r>
              <a:endParaRPr lang="ko-KR" altLang="en-US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229D50-B212-1D0B-8617-4CF605806296}"/>
                </a:ext>
              </a:extLst>
            </p:cNvPr>
            <p:cNvSpPr txBox="1"/>
            <p:nvPr/>
          </p:nvSpPr>
          <p:spPr>
            <a:xfrm>
              <a:off x="6672064" y="1988841"/>
              <a:ext cx="93610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200" dirty="0"/>
                <a:t>0x20040000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A3F24E-B410-F44B-B31D-E7DF4D6E0EC7}"/>
                </a:ext>
              </a:extLst>
            </p:cNvPr>
            <p:cNvSpPr txBox="1"/>
            <p:nvPr/>
          </p:nvSpPr>
          <p:spPr>
            <a:xfrm>
              <a:off x="6672063" y="2208035"/>
              <a:ext cx="936103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200" dirty="0"/>
                <a:t>0x2003fffc</a:t>
              </a:r>
              <a:endParaRPr lang="ko-KR" alt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6E6CA3-CE60-2DEE-72E9-1E8735472697}"/>
                </a:ext>
              </a:extLst>
            </p:cNvPr>
            <p:cNvSpPr txBox="1"/>
            <p:nvPr/>
          </p:nvSpPr>
          <p:spPr>
            <a:xfrm>
              <a:off x="6684462" y="2427229"/>
              <a:ext cx="86409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200" dirty="0"/>
                <a:t>0x2003fff8</a:t>
              </a:r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E1DEA2-9C78-EEA3-0B2D-4B6F0C3362BB}"/>
                </a:ext>
              </a:extLst>
            </p:cNvPr>
            <p:cNvSpPr txBox="1"/>
            <p:nvPr/>
          </p:nvSpPr>
          <p:spPr>
            <a:xfrm>
              <a:off x="9912424" y="2109681"/>
              <a:ext cx="864096" cy="1846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200" dirty="0"/>
                <a:t>0x20040000</a:t>
              </a:r>
              <a:endParaRPr lang="ko-KR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1BB3B8-626F-1BC4-4F70-2D373A496E94}"/>
                </a:ext>
              </a:extLst>
            </p:cNvPr>
            <p:cNvSpPr txBox="1"/>
            <p:nvPr/>
          </p:nvSpPr>
          <p:spPr>
            <a:xfrm>
              <a:off x="8061732" y="5942366"/>
              <a:ext cx="8188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altLang="ko-KR" sz="1100" dirty="0"/>
                <a:t>0x0000008F</a:t>
              </a:r>
              <a:endParaRPr lang="ko-KR" altLang="en-US" sz="11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D630AB-1FA0-141C-EF0B-F568F6C57815}"/>
                </a:ext>
              </a:extLst>
            </p:cNvPr>
            <p:cNvSpPr txBox="1"/>
            <p:nvPr/>
          </p:nvSpPr>
          <p:spPr>
            <a:xfrm>
              <a:off x="6756153" y="5301208"/>
              <a:ext cx="81885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altLang="ko-KR" dirty="0"/>
                <a:t>0x0000008e</a:t>
              </a:r>
              <a:endParaRPr lang="ko-KR" altLang="en-US" dirty="0"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020D27-9A46-6BFE-70FB-AC8B9D2D0895}"/>
              </a:ext>
            </a:extLst>
          </p:cNvPr>
          <p:cNvCxnSpPr>
            <a:cxnSpLocks/>
          </p:cNvCxnSpPr>
          <p:nvPr/>
        </p:nvCxnSpPr>
        <p:spPr>
          <a:xfrm flipV="1">
            <a:off x="6564052" y="6007588"/>
            <a:ext cx="1332148" cy="37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40850B-CF02-3A08-0F40-7B2C1341DF68}"/>
              </a:ext>
            </a:extLst>
          </p:cNvPr>
          <p:cNvSpPr txBox="1"/>
          <p:nvPr/>
        </p:nvSpPr>
        <p:spPr>
          <a:xfrm>
            <a:off x="1975431" y="6218148"/>
            <a:ext cx="7144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The address value is equal to the actual address + 1 </a:t>
            </a:r>
            <a:br>
              <a:rPr lang="en-US" altLang="ko-KR" sz="1400" dirty="0"/>
            </a:br>
            <a:r>
              <a:rPr lang="en-US" altLang="ko-KR" sz="1400" dirty="0"/>
              <a:t>to let the processor know that the instructions to be executed are Thumb instructions.</a:t>
            </a:r>
            <a:endParaRPr lang="ko-KR" altLang="en-US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90F842-2E16-3357-CDAB-EE0C356C5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33"/>
          <a:stretch/>
        </p:blipFill>
        <p:spPr>
          <a:xfrm>
            <a:off x="6349516" y="1938283"/>
            <a:ext cx="5469632" cy="2138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480AF32-AB37-551B-434D-59F790F71C09}"/>
              </a:ext>
            </a:extLst>
          </p:cNvPr>
          <p:cNvGrpSpPr/>
          <p:nvPr/>
        </p:nvGrpSpPr>
        <p:grpSpPr>
          <a:xfrm>
            <a:off x="995024" y="2636072"/>
            <a:ext cx="4552859" cy="2838806"/>
            <a:chOff x="823061" y="2294349"/>
            <a:chExt cx="4552859" cy="283880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7DC7183-E5AD-AA56-5251-312B84601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061" y="2294349"/>
              <a:ext cx="4552859" cy="20159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0AC4F9E-AC63-D4D7-EFFF-6BE7A7D6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062" y="4391517"/>
              <a:ext cx="2724712" cy="741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48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</a:p>
          <a:p>
            <a:r>
              <a:rPr lang="en-US" altLang="ko-KR" b="1" u="sng" dirty="0"/>
              <a:t>NVIC</a:t>
            </a:r>
          </a:p>
          <a:p>
            <a:r>
              <a:rPr lang="en-US" altLang="ko-KR" dirty="0"/>
              <a:t>GPIOTE</a:t>
            </a:r>
          </a:p>
          <a:p>
            <a:r>
              <a:rPr lang="en-US" altLang="ko-KR" dirty="0"/>
              <a:t>Interrupt Advanced Topic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756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82" y="1340768"/>
            <a:ext cx="11739036" cy="4877471"/>
          </a:xfrm>
        </p:spPr>
        <p:txBody>
          <a:bodyPr/>
          <a:lstStyle/>
          <a:p>
            <a:r>
              <a:rPr lang="pt-BR" altLang="ko-KR" dirty="0"/>
              <a:t>ARM </a:t>
            </a:r>
            <a:r>
              <a:rPr lang="pt-BR" altLang="ko-KR" i="1" dirty="0"/>
              <a:t>Cortex-M4</a:t>
            </a:r>
            <a:r>
              <a:rPr lang="pt-BR" altLang="ko-KR" dirty="0"/>
              <a:t> </a:t>
            </a:r>
            <a:r>
              <a:rPr lang="pt-BR" altLang="ko-KR" u="sng" dirty="0"/>
              <a:t>Processor</a:t>
            </a:r>
            <a:r>
              <a:rPr lang="pt-BR" altLang="ko-KR" dirty="0"/>
              <a:t> Technical Reference Manual</a:t>
            </a:r>
          </a:p>
          <a:p>
            <a:pPr lvl="1"/>
            <a:r>
              <a:rPr lang="pt-BR" altLang="ko-KR" dirty="0"/>
              <a:t>Web version: </a:t>
            </a:r>
            <a:r>
              <a:rPr lang="en-US" altLang="ko-KR" sz="1600" dirty="0">
                <a:hlinkClick r:id="rId3"/>
              </a:rPr>
              <a:t>https://developer.arm.com/documentation/100166/latest/</a:t>
            </a:r>
            <a:r>
              <a:rPr lang="pt-BR" altLang="ko-KR" dirty="0"/>
              <a:t> </a:t>
            </a:r>
          </a:p>
          <a:p>
            <a:pPr lvl="1"/>
            <a:r>
              <a:rPr lang="pt-BR" altLang="ko-KR" dirty="0"/>
              <a:t>Pdf version: </a:t>
            </a:r>
            <a:r>
              <a:rPr lang="pt-BR" altLang="ko-KR" sz="1600" dirty="0">
                <a:hlinkClick r:id="rId4"/>
              </a:rPr>
              <a:t>https://documentation-service.arm.com/static/5fce431be167456a35b36ade?token=</a:t>
            </a:r>
            <a:r>
              <a:rPr lang="pt-BR" altLang="ko-KR" sz="1600" dirty="0"/>
              <a:t> </a:t>
            </a:r>
            <a:endParaRPr lang="pt-BR" altLang="ko-KR" dirty="0"/>
          </a:p>
          <a:p>
            <a:r>
              <a:rPr lang="en-US" altLang="ko-KR" dirty="0"/>
              <a:t>ARM </a:t>
            </a:r>
            <a:r>
              <a:rPr lang="en-US" altLang="ko-KR" i="1" dirty="0"/>
              <a:t>ARMv7-M</a:t>
            </a:r>
            <a:r>
              <a:rPr lang="en-US" altLang="ko-KR" dirty="0"/>
              <a:t> </a:t>
            </a:r>
            <a:r>
              <a:rPr lang="en-US" altLang="ko-KR" u="sng" dirty="0"/>
              <a:t>Architecture</a:t>
            </a:r>
            <a:r>
              <a:rPr lang="en-US" altLang="ko-KR" dirty="0"/>
              <a:t> Reference Manual </a:t>
            </a:r>
            <a:br>
              <a:rPr lang="en-US" altLang="ko-KR" dirty="0"/>
            </a:br>
            <a:r>
              <a:rPr lang="en-US" altLang="ko-KR" dirty="0"/>
              <a:t>(including DSP extension a.k.a. </a:t>
            </a:r>
            <a:r>
              <a:rPr lang="en-US" altLang="ko-KR" i="1" dirty="0"/>
              <a:t>ARMv7E-M; and Thumb-2 Instructions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Pdf version: </a:t>
            </a:r>
            <a:r>
              <a:rPr lang="en-US" altLang="ko-KR" sz="1600" dirty="0">
                <a:hlinkClick r:id="rId5"/>
              </a:rPr>
              <a:t>https://developer.arm.com/documentation/ddi0403/latest/</a:t>
            </a:r>
            <a:r>
              <a:rPr lang="en-US" altLang="ko-KR" sz="1600" dirty="0"/>
              <a:t> </a:t>
            </a:r>
            <a:endParaRPr lang="en-US" altLang="ko-KR" dirty="0"/>
          </a:p>
          <a:p>
            <a:r>
              <a:rPr lang="en-US" altLang="ko-KR" dirty="0"/>
              <a:t>Nordic </a:t>
            </a:r>
            <a:r>
              <a:rPr lang="en-US" altLang="ko-KR" i="1" dirty="0"/>
              <a:t>nRF52840</a:t>
            </a:r>
            <a:r>
              <a:rPr lang="en-US" altLang="ko-KR" dirty="0"/>
              <a:t> </a:t>
            </a:r>
            <a:r>
              <a:rPr lang="en-US" altLang="ko-KR" u="sng" dirty="0"/>
              <a:t>microcontroller</a:t>
            </a:r>
          </a:p>
          <a:p>
            <a:pPr lvl="1"/>
            <a:r>
              <a:rPr lang="en-US" altLang="ko-KR" dirty="0"/>
              <a:t>Website: </a:t>
            </a:r>
            <a:r>
              <a:rPr lang="en-US" altLang="ko-KR" sz="1600" dirty="0">
                <a:hlinkClick r:id="rId6"/>
              </a:rPr>
              <a:t>https://www.nordicsemi.com/Products/nRF52840</a:t>
            </a:r>
            <a:endParaRPr lang="en-US" altLang="ko-KR" dirty="0"/>
          </a:p>
          <a:p>
            <a:pPr lvl="1"/>
            <a:r>
              <a:rPr lang="en-US" altLang="ko-KR" dirty="0"/>
              <a:t>Product specification: </a:t>
            </a:r>
            <a:r>
              <a:rPr lang="en-US" altLang="ko-KR" sz="1600" dirty="0">
                <a:hlinkClick r:id="rId7"/>
              </a:rPr>
              <a:t>https://infocenter.nordicsemi.com/index.jsp?topic=%2Fstruct_nrf52%2Fstruct%2Fnrf52840.html</a:t>
            </a:r>
            <a:r>
              <a:rPr lang="en-US" altLang="ko-KR" sz="1600" dirty="0"/>
              <a:t> </a:t>
            </a:r>
            <a:endParaRPr lang="en-US" altLang="ko-KR" dirty="0"/>
          </a:p>
          <a:p>
            <a:r>
              <a:rPr lang="en-US" altLang="ko-KR" dirty="0"/>
              <a:t>Nordic </a:t>
            </a:r>
            <a:r>
              <a:rPr lang="en-US" altLang="ko-KR" i="1" dirty="0"/>
              <a:t>nRF52840</a:t>
            </a:r>
            <a:r>
              <a:rPr lang="en-US" altLang="ko-KR" dirty="0"/>
              <a:t> </a:t>
            </a:r>
            <a:r>
              <a:rPr lang="en-US" altLang="ko-KR" i="1" dirty="0"/>
              <a:t>DK </a:t>
            </a:r>
            <a:r>
              <a:rPr lang="en-US" altLang="ko-KR" u="sng" dirty="0"/>
              <a:t>board</a:t>
            </a:r>
          </a:p>
          <a:p>
            <a:pPr lvl="1"/>
            <a:r>
              <a:rPr lang="en-US" altLang="ko-KR" dirty="0"/>
              <a:t>Website: </a:t>
            </a:r>
            <a:r>
              <a:rPr lang="en-US" altLang="ko-KR" sz="1600" dirty="0">
                <a:hlinkClick r:id="rId8"/>
              </a:rPr>
              <a:t>https://www.nordicsemi.com/Products/Development-hardware/nRF52840-DK</a:t>
            </a:r>
            <a:r>
              <a:rPr lang="en-US" altLang="ko-KR" sz="1600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Documents: </a:t>
            </a:r>
            <a:r>
              <a:rPr lang="en-US" altLang="ko-KR" sz="1600" dirty="0">
                <a:hlinkClick r:id="rId9"/>
              </a:rPr>
              <a:t>https://infocenter.nordicsemi.com/index.jsp?topic=%2Fug_nrf52840_dk%2FUG%2Fdk%2Fintro.html</a:t>
            </a:r>
            <a:r>
              <a:rPr lang="en-US" altLang="ko-KR" sz="1600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Documents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79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NVIC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provides configurable interrupt handling abilities to the processor, </a:t>
            </a:r>
          </a:p>
          <a:p>
            <a:pPr lvl="1"/>
            <a:r>
              <a:rPr lang="en-US" altLang="ko-KR" dirty="0"/>
              <a:t>facilitates low-latency exception and interrupt handling, </a:t>
            </a:r>
          </a:p>
          <a:p>
            <a:pPr lvl="1"/>
            <a:r>
              <a:rPr lang="en-US" altLang="ko-KR" dirty="0"/>
              <a:t>and controls power management.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Nested Vectored Interrupt Controller (NVIC)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36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NVIC (Nested Vectored Interrupt Controller)</a:t>
            </a:r>
          </a:p>
          <a:p>
            <a:pPr lvl="1"/>
            <a:r>
              <a:rPr lang="en-US" altLang="ko-KR" dirty="0"/>
              <a:t>is a crucial component that manages interrupts in the ARMv7-M architecture.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Nested Vectored Interrupt Controller (NVIC)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6AE8F9-2084-909A-05FB-D3F138CB7988}"/>
              </a:ext>
            </a:extLst>
          </p:cNvPr>
          <p:cNvGrpSpPr/>
          <p:nvPr/>
        </p:nvGrpSpPr>
        <p:grpSpPr>
          <a:xfrm>
            <a:off x="2675620" y="2348880"/>
            <a:ext cx="6840760" cy="3721360"/>
            <a:chOff x="2053938" y="2576057"/>
            <a:chExt cx="6840760" cy="3721360"/>
          </a:xfrm>
        </p:grpSpPr>
        <p:pic>
          <p:nvPicPr>
            <p:cNvPr id="5" name="_x416972584" descr="EMB0000266c0e1e">
              <a:extLst>
                <a:ext uri="{FF2B5EF4-FFF2-40B4-BE49-F238E27FC236}">
                  <a16:creationId xmlns:a16="http://schemas.microsoft.com/office/drawing/2014/main" id="{B1839FE5-99FC-672E-BE1C-2CAECB2E3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568" y="2576057"/>
              <a:ext cx="6687130" cy="364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95F26A-9D02-22D6-0BFA-FEEDE532DB66}"/>
                </a:ext>
              </a:extLst>
            </p:cNvPr>
            <p:cNvSpPr/>
            <p:nvPr/>
          </p:nvSpPr>
          <p:spPr>
            <a:xfrm>
              <a:off x="2053938" y="4634682"/>
              <a:ext cx="3226224" cy="166273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1527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NVIC (Nested Vectored Interrupt Controller)</a:t>
            </a:r>
          </a:p>
          <a:p>
            <a:pPr lvl="1"/>
            <a:r>
              <a:rPr lang="en-US" altLang="ko-KR" dirty="0"/>
              <a:t>is a crucial component that manages interrupts in the ARMv7-M architecture.</a:t>
            </a:r>
          </a:p>
          <a:p>
            <a:pPr lvl="1"/>
            <a:r>
              <a:rPr lang="en-US" altLang="ko-KR" dirty="0"/>
              <a:t>is characterized mainly by two features: it is "nested" and "vectored“</a:t>
            </a:r>
          </a:p>
          <a:p>
            <a:pPr lvl="1"/>
            <a:r>
              <a:rPr lang="en-US" altLang="ko-KR" b="1" dirty="0"/>
              <a:t>Nested</a:t>
            </a:r>
          </a:p>
          <a:p>
            <a:pPr lvl="2"/>
            <a:r>
              <a:rPr lang="en-US" altLang="ko-KR" dirty="0"/>
              <a:t>While one interrupt is being processed, another interrupt with a higher priority can occur and be handled.</a:t>
            </a:r>
          </a:p>
          <a:p>
            <a:pPr lvl="1"/>
            <a:r>
              <a:rPr lang="en-US" altLang="ko-KR" b="1" dirty="0"/>
              <a:t>Vectored</a:t>
            </a:r>
          </a:p>
          <a:p>
            <a:pPr lvl="2"/>
            <a:r>
              <a:rPr lang="en-US" altLang="ko-KR" dirty="0"/>
              <a:t>Each interrupt is assigned a unique number (vector), which directs the processor to jump directly to a specific function (Interrupt Service Routine, ISR) designed to handle that interrupt.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Nested Vectored Interrupt Controller (NVIC)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863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NVIC register summary</a:t>
            </a:r>
          </a:p>
          <a:p>
            <a:pPr lvl="1"/>
            <a:r>
              <a:rPr lang="en-US" altLang="ko-KR" dirty="0"/>
              <a:t>ICTR: Interrupt Controller Type Register (read only)</a:t>
            </a:r>
          </a:p>
          <a:p>
            <a:pPr lvl="2"/>
            <a:r>
              <a:rPr lang="en-US" altLang="ko-KR" dirty="0"/>
              <a:t>Information on the number of external interrupts</a:t>
            </a:r>
          </a:p>
          <a:p>
            <a:pPr lvl="1"/>
            <a:r>
              <a:rPr lang="en-US" altLang="ko-KR" dirty="0"/>
              <a:t>STIR: Software Triggered Interrupt Register (write only)</a:t>
            </a:r>
          </a:p>
          <a:p>
            <a:pPr lvl="2"/>
            <a:r>
              <a:rPr lang="en-US" altLang="ko-KR" dirty="0"/>
              <a:t>to change the status of an external interrupt to pending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Nested Vectored Interrupt Controller (NVIC)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8D5EA7-7BDF-2135-8DC7-D9FB1C08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4" y="3249265"/>
            <a:ext cx="6303118" cy="35388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D0AAE8-A13D-E151-CBAB-6002BAEA8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940" y="1780727"/>
            <a:ext cx="4123578" cy="505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9A0B05-F405-238E-6277-C572BA3DCCCB}"/>
              </a:ext>
            </a:extLst>
          </p:cNvPr>
          <p:cNvSpPr txBox="1"/>
          <p:nvPr/>
        </p:nvSpPr>
        <p:spPr>
          <a:xfrm>
            <a:off x="9648180" y="1503728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NVIC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2015C1-1780-D73D-9C95-8B8B332D79D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903729" y="1780727"/>
            <a:ext cx="536158" cy="64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7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NVIC registers</a:t>
            </a:r>
          </a:p>
          <a:p>
            <a:pPr lvl="1"/>
            <a:r>
              <a:rPr lang="en-US" altLang="ko-KR" dirty="0"/>
              <a:t>ICTR: Interrupt Controller Type Register (read only, address: 0xE000E004)</a:t>
            </a:r>
          </a:p>
          <a:p>
            <a:pPr lvl="2"/>
            <a:r>
              <a:rPr lang="en-US" altLang="ko-KR" dirty="0"/>
              <a:t>Information on the number of external interrupts</a:t>
            </a:r>
          </a:p>
          <a:p>
            <a:pPr lvl="2"/>
            <a:r>
              <a:rPr lang="en-US" altLang="ko-KR" dirty="0"/>
              <a:t>INTLINESNUM, bits[3:0]</a:t>
            </a:r>
          </a:p>
          <a:p>
            <a:pPr lvl="3"/>
            <a:r>
              <a:rPr lang="en-US" altLang="ko-KR" dirty="0"/>
              <a:t>The total number of interrupt lines  defined in groups of 32.</a:t>
            </a:r>
          </a:p>
          <a:p>
            <a:pPr lvl="3"/>
            <a:r>
              <a:rPr lang="en-US" altLang="ko-KR" dirty="0"/>
              <a:t>0b0001 in nRF52840 (Maximum number of interrupts: 64, two groups of 32 interrupts)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Nested Vectored Interrupt Controller (NVIC)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5F0CEE-7D90-6CF3-5246-7CB23030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0" y="3433195"/>
            <a:ext cx="8181975" cy="12287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F89B5E-F148-79A8-CBAF-52014DBB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861" y="4802826"/>
            <a:ext cx="82962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16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5674ED99-1A77-8655-B0BC-9CF46EC81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340768"/>
                <a:ext cx="10363200" cy="5447383"/>
              </a:xfrm>
            </p:spPr>
            <p:txBody>
              <a:bodyPr/>
              <a:lstStyle/>
              <a:p>
                <a:r>
                  <a:rPr lang="en-US" altLang="ko-KR" b="1" dirty="0"/>
                  <a:t>NVIC registers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: 0 and 1 in nRF52840)</a:t>
                </a:r>
                <a:endParaRPr lang="en-US" altLang="ko-KR" b="1" dirty="0"/>
              </a:p>
              <a:p>
                <a:pPr lvl="1"/>
                <a:r>
                  <a:rPr lang="en-US" altLang="ko-KR" dirty="0" err="1"/>
                  <a:t>ISER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: Interrupt Set-Enable Registers</a:t>
                </a:r>
              </a:p>
              <a:p>
                <a:pPr lvl="2"/>
                <a:r>
                  <a:rPr lang="en-US" altLang="ko-KR" dirty="0"/>
                  <a:t>Enables, or reads the enable state of a group of interrupts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31+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2⋅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32⋅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Write: 0= no effect, 1=enable interrupt</a:t>
                </a:r>
              </a:p>
              <a:p>
                <a:pPr lvl="2"/>
                <a:r>
                  <a:rPr lang="en-US" altLang="ko-KR" dirty="0"/>
                  <a:t>Read: 0: interrupt disabled, 1: interrupt enabled </a:t>
                </a:r>
              </a:p>
              <a:p>
                <a:pPr lvl="1"/>
                <a:r>
                  <a:rPr lang="en-US" altLang="ko-KR" dirty="0"/>
                  <a:t>ICER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i="1" dirty="0"/>
                  <a:t>: </a:t>
                </a:r>
                <a:r>
                  <a:rPr lang="en-US" altLang="ko-KR" dirty="0"/>
                  <a:t>Interrupt Clear-Enable Registers</a:t>
                </a:r>
              </a:p>
              <a:p>
                <a:pPr lvl="2"/>
                <a:r>
                  <a:rPr lang="en-US" altLang="ko-KR" dirty="0"/>
                  <a:t>Write: 0= no effect, 1=disable interrupt</a:t>
                </a:r>
              </a:p>
              <a:p>
                <a:pPr lvl="2"/>
                <a:r>
                  <a:rPr lang="en-US" altLang="ko-KR" dirty="0"/>
                  <a:t>Read: 0: interrupt disabled, 1: interrupt enabled </a:t>
                </a:r>
              </a:p>
              <a:p>
                <a:pPr lvl="1"/>
                <a:r>
                  <a:rPr lang="en-US" altLang="ko-KR" dirty="0" err="1"/>
                  <a:t>ISPR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: Interrupt Set-Pending Registers</a:t>
                </a:r>
              </a:p>
              <a:p>
                <a:pPr lvl="2"/>
                <a:r>
                  <a:rPr lang="en-US" altLang="ko-KR" dirty="0"/>
                  <a:t>Write: 0= no effect, 1=set interrupt pending</a:t>
                </a:r>
              </a:p>
              <a:p>
                <a:pPr lvl="2"/>
                <a:r>
                  <a:rPr lang="en-US" altLang="ko-KR" dirty="0"/>
                  <a:t>Read: 0: interrupt not pending disabled, 1: interrupt pending </a:t>
                </a:r>
              </a:p>
              <a:p>
                <a:pPr lvl="1"/>
                <a:r>
                  <a:rPr lang="en-US" altLang="ko-KR" dirty="0" err="1"/>
                  <a:t>ICPR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: Interrupt Clear-Pending Registers</a:t>
                </a:r>
              </a:p>
              <a:p>
                <a:pPr lvl="2"/>
                <a:r>
                  <a:rPr lang="en-US" altLang="ko-KR" dirty="0"/>
                  <a:t>Write: 0= no effect, 1=remove pending state</a:t>
                </a:r>
              </a:p>
              <a:p>
                <a:pPr lvl="2"/>
                <a:r>
                  <a:rPr lang="en-US" altLang="ko-KR" dirty="0"/>
                  <a:t>Read: 0: interrupt not pending disabled, 1: interrupt pending </a:t>
                </a: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5674ED99-1A77-8655-B0BC-9CF46EC81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340768"/>
                <a:ext cx="10363200" cy="5447383"/>
              </a:xfrm>
              <a:blipFill>
                <a:blip r:embed="rId3"/>
                <a:stretch>
                  <a:fillRect l="-647" t="-1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Nested Vectored Interrupt Controller (NVIC)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04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5674ED99-1A77-8655-B0BC-9CF46EC81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340768"/>
                <a:ext cx="10363200" cy="5447383"/>
              </a:xfrm>
            </p:spPr>
            <p:txBody>
              <a:bodyPr/>
              <a:lstStyle/>
              <a:p>
                <a:r>
                  <a:rPr lang="en-US" altLang="ko-KR" b="1" dirty="0"/>
                  <a:t>NVIC registers </a:t>
                </a:r>
              </a:p>
              <a:p>
                <a:pPr lvl="1"/>
                <a:r>
                  <a:rPr lang="en-US" altLang="ko-KR" dirty="0" err="1"/>
                  <a:t>IABR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: Interrupt Active Bit Registers 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: 0 and 1 in nRF52840)</a:t>
                </a:r>
              </a:p>
              <a:p>
                <a:pPr lvl="2"/>
                <a:r>
                  <a:rPr lang="en-US" altLang="ko-KR" sz="1800" dirty="0"/>
                  <a:t>Read: 0: interrupt not active, 1: interrupt active </a:t>
                </a:r>
              </a:p>
              <a:p>
                <a:pPr lvl="1" algn="just"/>
                <a:r>
                  <a:rPr lang="en-US" altLang="ko-KR" dirty="0" err="1"/>
                  <a:t>IPR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: Interrupt Priority Registers 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: from 0 to 15 in nRF52840)</a:t>
                </a:r>
              </a:p>
              <a:p>
                <a:pPr lvl="2"/>
                <a:r>
                  <a:rPr lang="en-US" altLang="ko-KR" dirty="0"/>
                  <a:t>Provide an 8-bit priority field for each interrupt</a:t>
                </a:r>
                <a:endParaRPr lang="en-US" altLang="ko-KR" sz="2100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5674ED99-1A77-8655-B0BC-9CF46EC81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340768"/>
                <a:ext cx="10363200" cy="5447383"/>
              </a:xfrm>
              <a:blipFill>
                <a:blip r:embed="rId3"/>
                <a:stretch>
                  <a:fillRect l="-647" t="-1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Nested Vectored Interrupt Controller (NVIC)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406593-BBD2-938C-F993-219BCA7D7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862" y="3398673"/>
            <a:ext cx="8296275" cy="1095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5306A1-94AA-7DDF-9611-E27911BF6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149" y="4653136"/>
            <a:ext cx="674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13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40768"/>
            <a:ext cx="10363200" cy="5447383"/>
          </a:xfrm>
        </p:spPr>
        <p:txBody>
          <a:bodyPr/>
          <a:lstStyle/>
          <a:p>
            <a:r>
              <a:rPr lang="en-US" altLang="ko-KR" b="1" dirty="0"/>
              <a:t>NVIC registers</a:t>
            </a:r>
          </a:p>
          <a:p>
            <a:pPr lvl="1"/>
            <a:r>
              <a:rPr lang="en-US" altLang="ko-KR" dirty="0"/>
              <a:t>STIR: Software Triggered Interrupt Register (write only, address 0xE000EF00)</a:t>
            </a:r>
          </a:p>
          <a:p>
            <a:pPr lvl="2"/>
            <a:r>
              <a:rPr lang="en-US" altLang="ko-KR" dirty="0"/>
              <a:t>provides a mechanism for software to generate an interrupt.</a:t>
            </a:r>
          </a:p>
          <a:p>
            <a:pPr lvl="2"/>
            <a:r>
              <a:rPr lang="en-US" altLang="ko-KR" dirty="0"/>
              <a:t>This register applies to implemented external interrupts only.</a:t>
            </a:r>
          </a:p>
          <a:p>
            <a:pPr lvl="2"/>
            <a:r>
              <a:rPr lang="en-US" altLang="ko-KR" dirty="0"/>
              <a:t>INTID, bits[8:0], indicates the interrupt to be triggered. The value written is (</a:t>
            </a:r>
            <a:r>
              <a:rPr lang="en-US" altLang="ko-KR" dirty="0" err="1"/>
              <a:t>ExceptionNumber</a:t>
            </a:r>
            <a:r>
              <a:rPr lang="en-US" altLang="ko-KR" dirty="0"/>
              <a:t> - 16).</a:t>
            </a:r>
          </a:p>
          <a:p>
            <a:pPr lvl="2"/>
            <a:r>
              <a:rPr lang="en-US" altLang="ko-KR" dirty="0"/>
              <a:t>Writing to this register has the same effect as setting the NVIC ISPR bit corresponding to the interrupt to 1</a:t>
            </a:r>
          </a:p>
          <a:p>
            <a:pPr lvl="2"/>
            <a:r>
              <a:rPr lang="en-US" altLang="ko-KR" sz="1800" dirty="0"/>
              <a:t>When the USERSETMPEND bit in the CCR (Configuration and Control Register) is set to 1, </a:t>
            </a:r>
            <a:r>
              <a:rPr lang="en-US" altLang="ko-KR" sz="1800" dirty="0">
                <a:solidFill>
                  <a:srgbClr val="0070C0"/>
                </a:solidFill>
              </a:rPr>
              <a:t>unprivileged software can access the STIR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Nested Vectored Interrupt Controller (NVIC)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78B4F4-9AB3-A7D9-34F3-2DE2A779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3" y="5157192"/>
            <a:ext cx="7344814" cy="9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60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</a:p>
          <a:p>
            <a:r>
              <a:rPr lang="en-US" altLang="ko-KR" dirty="0"/>
              <a:t>NVIC</a:t>
            </a:r>
          </a:p>
          <a:p>
            <a:r>
              <a:rPr lang="en-US" altLang="ko-KR" b="1" u="sng" dirty="0"/>
              <a:t>GPIOTE</a:t>
            </a:r>
          </a:p>
          <a:p>
            <a:r>
              <a:rPr lang="en-US" altLang="ko-KR" dirty="0"/>
              <a:t>Power Management</a:t>
            </a:r>
          </a:p>
          <a:p>
            <a:r>
              <a:rPr lang="en-US" altLang="ko-KR" dirty="0"/>
              <a:t>Interrupt Advanced Topic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6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GPIOTE: GPIO tasks and events</a:t>
            </a:r>
          </a:p>
          <a:p>
            <a:pPr lvl="1"/>
            <a:r>
              <a:rPr lang="en-US" altLang="ko-KR" dirty="0"/>
              <a:t>in the nRF52840 microcontroller</a:t>
            </a:r>
          </a:p>
          <a:p>
            <a:pPr lvl="1"/>
            <a:r>
              <a:rPr lang="en-US" altLang="ko-KR" dirty="0"/>
              <a:t>is an essential feature that detects state changes on GPIO pins and uses these changes to trigger specific tasks or generate events.</a:t>
            </a:r>
          </a:p>
          <a:p>
            <a:r>
              <a:rPr lang="en-US" altLang="ko-KR" dirty="0"/>
              <a:t>Key Features</a:t>
            </a:r>
          </a:p>
          <a:p>
            <a:pPr lvl="1"/>
            <a:r>
              <a:rPr lang="en-US" altLang="ko-KR" dirty="0"/>
              <a:t>Event Generation</a:t>
            </a:r>
          </a:p>
          <a:p>
            <a:pPr lvl="1"/>
            <a:r>
              <a:rPr lang="en-US" altLang="ko-KR" dirty="0"/>
              <a:t>Task Execution</a:t>
            </a:r>
          </a:p>
          <a:p>
            <a:pPr lvl="1"/>
            <a:r>
              <a:rPr lang="en-US" altLang="ko-KR" dirty="0"/>
              <a:t>Channel Configuration</a:t>
            </a:r>
          </a:p>
          <a:p>
            <a:pPr lvl="1"/>
            <a:r>
              <a:rPr lang="en-US" altLang="ko-KR" dirty="0"/>
              <a:t>Interrupt Capability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GPIOTE: GPIO tasks and events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7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u="sng" dirty="0"/>
              <a:t>Interrupts and Exceptions</a:t>
            </a:r>
          </a:p>
          <a:p>
            <a:r>
              <a:rPr lang="en-US" altLang="ko-KR" dirty="0"/>
              <a:t>NVIC</a:t>
            </a:r>
          </a:p>
          <a:p>
            <a:r>
              <a:rPr lang="en-US" altLang="ko-KR" dirty="0"/>
              <a:t>GPIOTE</a:t>
            </a:r>
          </a:p>
          <a:p>
            <a:r>
              <a:rPr lang="en-US" altLang="ko-KR" dirty="0"/>
              <a:t>Interrupt Advanced Topic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81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GPIOTE: GPIO tasks and events</a:t>
            </a:r>
          </a:p>
          <a:p>
            <a:pPr lvl="1"/>
            <a:r>
              <a:rPr lang="en-US" altLang="ko-KR" dirty="0"/>
              <a:t>has 8 channels.</a:t>
            </a:r>
          </a:p>
          <a:p>
            <a:pPr lvl="1"/>
            <a:r>
              <a:rPr lang="en-US" altLang="ko-KR" dirty="0"/>
              <a:t>An event can be generated in each channel from one of the following input conditions.</a:t>
            </a:r>
          </a:p>
          <a:p>
            <a:pPr lvl="2"/>
            <a:r>
              <a:rPr lang="en-US" altLang="ko-KR" dirty="0"/>
              <a:t>Rising edge</a:t>
            </a:r>
          </a:p>
          <a:p>
            <a:pPr lvl="2"/>
            <a:r>
              <a:rPr lang="en-US" altLang="ko-KR" dirty="0"/>
              <a:t>Falling edge</a:t>
            </a:r>
          </a:p>
          <a:p>
            <a:pPr lvl="2"/>
            <a:r>
              <a:rPr lang="en-US" altLang="ko-KR" dirty="0"/>
              <a:t>Any change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GPIOTE: GPIO tasks and events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754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GPIOTE Registers</a:t>
            </a:r>
          </a:p>
          <a:p>
            <a:pPr lvl="1"/>
            <a:r>
              <a:rPr lang="en-US" altLang="ko-KR" dirty="0"/>
              <a:t>Base address</a:t>
            </a:r>
          </a:p>
          <a:p>
            <a:pPr lvl="2"/>
            <a:r>
              <a:rPr lang="en-US" altLang="ko-KR" dirty="0"/>
              <a:t>0x40006000</a:t>
            </a:r>
          </a:p>
          <a:p>
            <a:pPr lvl="2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GPIOTE: GPIO tasks and events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2B1418-58A2-7F86-6366-A078A659A4F6}"/>
              </a:ext>
            </a:extLst>
          </p:cNvPr>
          <p:cNvGrpSpPr/>
          <p:nvPr/>
        </p:nvGrpSpPr>
        <p:grpSpPr>
          <a:xfrm>
            <a:off x="3503712" y="1443162"/>
            <a:ext cx="8461806" cy="4877471"/>
            <a:chOff x="4061552" y="1328188"/>
            <a:chExt cx="7158897" cy="405299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0EB7357-9E25-78ED-7D01-2F9777039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9683" y="1328188"/>
              <a:ext cx="6929684" cy="10801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E819E60-FEFF-1A34-3594-AB9513E39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9683" y="2840355"/>
              <a:ext cx="6985944" cy="44647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D02F5EE-0172-30C4-993F-E1969EE77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1552" y="3718872"/>
              <a:ext cx="7014075" cy="41836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1E5AA32-E724-EBC3-0B56-829B5BDF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682" y="4546169"/>
              <a:ext cx="7130767" cy="8350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F3AA7E-CCBD-09EC-DECF-9BF39C6E0120}"/>
                </a:ext>
              </a:extLst>
            </p:cNvPr>
            <p:cNvSpPr txBox="1"/>
            <p:nvPr/>
          </p:nvSpPr>
          <p:spPr>
            <a:xfrm>
              <a:off x="7477773" y="2345154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5306B5-039E-F52B-6D97-31B683C3EDA7}"/>
                </a:ext>
              </a:extLst>
            </p:cNvPr>
            <p:cNvSpPr txBox="1"/>
            <p:nvPr/>
          </p:nvSpPr>
          <p:spPr>
            <a:xfrm>
              <a:off x="7477773" y="3297821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874022-16E2-2D5E-29FE-3D423DC8CA65}"/>
                </a:ext>
              </a:extLst>
            </p:cNvPr>
            <p:cNvSpPr txBox="1"/>
            <p:nvPr/>
          </p:nvSpPr>
          <p:spPr>
            <a:xfrm>
              <a:off x="7477773" y="4078648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7EDC9A-D607-0BFF-334F-3F062BC3772B}"/>
              </a:ext>
            </a:extLst>
          </p:cNvPr>
          <p:cNvSpPr txBox="1"/>
          <p:nvPr/>
        </p:nvSpPr>
        <p:spPr>
          <a:xfrm>
            <a:off x="6919933" y="629597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79BCC613-4B90-C6F2-96D5-562696824C12}"/>
              </a:ext>
            </a:extLst>
          </p:cNvPr>
          <p:cNvSpPr/>
          <p:nvPr/>
        </p:nvSpPr>
        <p:spPr>
          <a:xfrm>
            <a:off x="3071664" y="4509120"/>
            <a:ext cx="288032" cy="17868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C70496-35C9-DB6B-1DA1-83FAF5A94754}"/>
              </a:ext>
            </a:extLst>
          </p:cNvPr>
          <p:cNvSpPr txBox="1"/>
          <p:nvPr/>
        </p:nvSpPr>
        <p:spPr>
          <a:xfrm>
            <a:off x="1202432" y="5076682"/>
            <a:ext cx="17252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We will focus on</a:t>
            </a:r>
          </a:p>
          <a:p>
            <a:pPr algn="ctr"/>
            <a:r>
              <a:rPr lang="en-US" altLang="ko-KR" sz="1400" dirty="0"/>
              <a:t>this part for now.</a:t>
            </a:r>
            <a:br>
              <a:rPr lang="en-US" altLang="ko-KR" sz="1400" dirty="0"/>
            </a:br>
            <a:r>
              <a:rPr lang="en-US" altLang="ko-KR" sz="1400" dirty="0"/>
              <a:t>More details are</a:t>
            </a:r>
          </a:p>
          <a:p>
            <a:pPr algn="ctr"/>
            <a:r>
              <a:rPr lang="en-US" altLang="ko-KR" sz="1400" dirty="0"/>
              <a:t>explained with</a:t>
            </a:r>
            <a:br>
              <a:rPr lang="en-US" altLang="ko-KR" sz="1400" dirty="0"/>
            </a:br>
            <a:r>
              <a:rPr lang="en-US" altLang="ko-KR" sz="1400" dirty="0"/>
              <a:t>examples.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25527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</a:p>
          <a:p>
            <a:r>
              <a:rPr lang="en-US" altLang="ko-KR" dirty="0"/>
              <a:t>NVIC</a:t>
            </a:r>
          </a:p>
          <a:p>
            <a:r>
              <a:rPr lang="en-US" altLang="ko-KR" dirty="0"/>
              <a:t>GPIOTE</a:t>
            </a:r>
          </a:p>
          <a:p>
            <a:r>
              <a:rPr lang="en-US" altLang="ko-KR" dirty="0"/>
              <a:t>Power Management</a:t>
            </a:r>
          </a:p>
          <a:p>
            <a:r>
              <a:rPr lang="en-US" altLang="ko-KR" b="1" u="sng" dirty="0"/>
              <a:t>Interrupt Advanced Topic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210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248C2F-5AC2-4AFC-BFB5-B5896BCBD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340768"/>
            <a:ext cx="10582200" cy="4877471"/>
          </a:xfrm>
        </p:spPr>
        <p:txBody>
          <a:bodyPr/>
          <a:lstStyle/>
          <a:p>
            <a:r>
              <a:rPr lang="en-US" altLang="ko-KR" dirty="0"/>
              <a:t>AAPCS (Arm Architecture Procedure Call Standard) defines a set of conventions</a:t>
            </a:r>
          </a:p>
          <a:p>
            <a:pPr lvl="1"/>
            <a:r>
              <a:rPr lang="en-US" altLang="ko-KR" dirty="0"/>
              <a:t>It is around the registers which must be saved by a C function when calling function</a:t>
            </a:r>
          </a:p>
          <a:p>
            <a:pPr lvl="1"/>
            <a:r>
              <a:rPr lang="en-US" altLang="ko-KR" dirty="0"/>
              <a:t>ARM Hardware itself implements AAPCS</a:t>
            </a:r>
          </a:p>
          <a:p>
            <a:r>
              <a:rPr lang="en-US" altLang="ko-KR" dirty="0"/>
              <a:t>When an exception is invoked, the hardware automatically stack the registers that are caller-saved</a:t>
            </a:r>
          </a:p>
          <a:p>
            <a:r>
              <a:rPr lang="en-US" altLang="ko-KR" dirty="0"/>
              <a:t>The hardware then encode in the link register (LR) EXC_RETURN value </a:t>
            </a:r>
          </a:p>
          <a:p>
            <a:pPr lvl="1"/>
            <a:r>
              <a:rPr lang="en-US" altLang="ko-KR" dirty="0"/>
              <a:t>EXC_RETURN tells the ARM core how to return from exception</a:t>
            </a:r>
          </a:p>
          <a:p>
            <a:pPr lvl="2"/>
            <a:r>
              <a:rPr lang="en-US" altLang="ko-KR" dirty="0"/>
              <a:t>Stack Pointer Selection: If MSP (Main SP) or PSP (Process SP) be used when exiting the handler</a:t>
            </a:r>
          </a:p>
          <a:p>
            <a:pPr lvl="2"/>
            <a:r>
              <a:rPr lang="en-US" altLang="ko-KR" dirty="0"/>
              <a:t>Return Mode: return to Handler mode or Thread mode</a:t>
            </a:r>
          </a:p>
          <a:p>
            <a:pPr lvl="2"/>
            <a:r>
              <a:rPr lang="en-US" altLang="ko-KR" dirty="0"/>
              <a:t>Stack Frame State: If the stack includes floating-point context and aligns the stack accordingly</a:t>
            </a:r>
          </a:p>
          <a:p>
            <a:pPr lvl="1"/>
            <a:r>
              <a:rPr lang="en-US" altLang="ko-KR" dirty="0"/>
              <a:t>Typical EXC_RETURN values</a:t>
            </a:r>
          </a:p>
          <a:p>
            <a:pPr lvl="2"/>
            <a:r>
              <a:rPr lang="en-US" altLang="ko-KR" dirty="0"/>
              <a:t>0xFFFFFFF1 : Return to Handler mode using MSP</a:t>
            </a:r>
          </a:p>
          <a:p>
            <a:pPr lvl="2"/>
            <a:r>
              <a:rPr lang="en-US" altLang="ko-KR" dirty="0"/>
              <a:t>0xFFFFFFF9: Return to Thread mode using MSP</a:t>
            </a:r>
          </a:p>
          <a:p>
            <a:pPr lvl="2"/>
            <a:r>
              <a:rPr lang="en-US" altLang="ko-KR" dirty="0"/>
              <a:t>9xFFFFFFFD: Return to Thread mode using PSP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80D8CE-C713-4F39-9FFA-F4949CBD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Entry &amp; Exit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9EDEC1-CA13-4228-BFC7-68D88E2C8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23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78AD05-4CBA-4023-B791-E62018470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When exiting an exception, the HW need to pop and restore at least 8 caller-saved registers.</a:t>
            </a:r>
          </a:p>
          <a:p>
            <a:r>
              <a:rPr lang="en-US" altLang="ko-KR" dirty="0"/>
              <a:t>Finding: When exiting an ISR while a new exception is  already pended, the pop and subsequent push can be skipped since </a:t>
            </a:r>
            <a:r>
              <a:rPr lang="en-US" altLang="ko-KR" b="1" i="1" dirty="0"/>
              <a:t>it would be popping and the pushing the exact same registers!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This Optimization  Tail-Chaining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e.g. 18 cycles saving in Cortex-M3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12 clocks for executing an ISR + 12 clock to return from ISR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 6 cycles to exit from one exception and start another one with Tail-chaining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1B132F-D8B5-49E6-8E9E-B589E931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Tail-Chaining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67751C-50DD-40D9-9AED-C091635B00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ECF103-49A9-4694-BE94-0FED1347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ARM ore can detect higher priority exception  while in the “exception entry phase” (stacking caller registers &amp; fetching the ISR routine to execute)</a:t>
            </a:r>
          </a:p>
          <a:p>
            <a:r>
              <a:rPr lang="en-US" altLang="ko-KR" dirty="0"/>
              <a:t>A “late arriving” interrupt is detected during this period</a:t>
            </a:r>
          </a:p>
          <a:p>
            <a:r>
              <a:rPr lang="en-US" altLang="ko-KR" dirty="0"/>
              <a:t>The higher priority ISR can be fetched and executed but the register state saving that has already taken place can be skipped</a:t>
            </a:r>
          </a:p>
          <a:p>
            <a:pPr lvl="1"/>
            <a:r>
              <a:rPr lang="en-US" altLang="ko-KR" dirty="0"/>
              <a:t>This reduces the latency for the higher priority interrupt </a:t>
            </a:r>
          </a:p>
          <a:p>
            <a:pPr lvl="1"/>
            <a:r>
              <a:rPr lang="en-US" altLang="ko-KR" dirty="0"/>
              <a:t>upon completion of the late arriving exception handler, the processor can then tail-chain into the initial exception that was going to be serviced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546801-ADBA-4BDA-A406-B30FD855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Late-Arriving Preemption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3FBF2-4932-4CDE-97B1-6824FC99A9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510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CA5DE5A-C44F-4B0F-A70F-6DD54A7CE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ARMv7 &amp; ARMv8 implements an optional FPU (Floating Point Unit) and comes with additional 33 four-bytes register (s0-s31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dirty="0" err="1"/>
              <a:t>fpscr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17 of FPU registers are “caller” saved and need to be dealt with by ARM exception entry handler</a:t>
            </a:r>
          </a:p>
          <a:p>
            <a:r>
              <a:rPr lang="en-US" altLang="ko-KR" dirty="0"/>
              <a:t>FPU registers are not often used in ISRs </a:t>
            </a:r>
            <a:r>
              <a:rPr lang="en-US" altLang="ko-KR" dirty="0">
                <a:sym typeface="Wingdings" panose="05000000000000000000" pitchFamily="2" charset="2"/>
              </a:rPr>
              <a:t> Optimization by deferring the actual saving of the FPU registers on the stack until a </a:t>
            </a:r>
            <a:r>
              <a:rPr lang="en-US" altLang="ko-KR" dirty="0" err="1">
                <a:sym typeface="Wingdings" panose="05000000000000000000" pitchFamily="2" charset="2"/>
              </a:rPr>
              <a:t>flating</a:t>
            </a:r>
            <a:r>
              <a:rPr lang="en-US" altLang="ko-KR" dirty="0">
                <a:sym typeface="Wingdings" panose="05000000000000000000" pitchFamily="2" charset="2"/>
              </a:rPr>
              <a:t> point instruction is used in the exception (“Lazy Context Save”)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By deferring the actual push of the registers, interrupt latency be reduce by the push and pop of 17 registers!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D5F02F-C4E8-4327-A371-6132C58D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Lazy State Preservation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EDE6AC-BFEE-401F-A117-3741613BF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938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7670DA0-6B88-4D63-A2D9-EE700DA19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Boosting is controlled via 3 registers</a:t>
            </a:r>
          </a:p>
          <a:p>
            <a:pPr lvl="1"/>
            <a:r>
              <a:rPr lang="en-US" altLang="ko-KR" dirty="0"/>
              <a:t>PRIMASK</a:t>
            </a:r>
          </a:p>
          <a:p>
            <a:pPr lvl="2"/>
            <a:r>
              <a:rPr lang="en-US" altLang="ko-KR" dirty="0"/>
              <a:t> __disable()_</a:t>
            </a:r>
            <a:r>
              <a:rPr lang="en-US" altLang="ko-KR" dirty="0" err="1"/>
              <a:t>irq</a:t>
            </a:r>
            <a:r>
              <a:rPr lang="en-US" altLang="ko-KR" dirty="0"/>
              <a:t>() or __</a:t>
            </a:r>
            <a:r>
              <a:rPr lang="en-US" altLang="ko-KR" dirty="0" err="1"/>
              <a:t>enable_irq</a:t>
            </a:r>
            <a:r>
              <a:rPr lang="en-US" altLang="ko-KR" dirty="0"/>
              <a:t>() </a:t>
            </a:r>
          </a:p>
          <a:p>
            <a:pPr lvl="2"/>
            <a:r>
              <a:rPr lang="en-US" altLang="ko-KR" dirty="0"/>
              <a:t>or </a:t>
            </a:r>
            <a:r>
              <a:rPr lang="en-US" altLang="ko-KR" dirty="0" err="1"/>
              <a:t>cpsid</a:t>
            </a:r>
            <a:r>
              <a:rPr lang="en-US" altLang="ko-KR" dirty="0"/>
              <a:t> i and </a:t>
            </a:r>
            <a:r>
              <a:rPr lang="en-US" altLang="ko-KR" dirty="0" err="1"/>
              <a:t>cpsie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1"/>
            <a:r>
              <a:rPr lang="en-US" altLang="ko-KR" dirty="0"/>
              <a:t>FAULTMASK</a:t>
            </a:r>
          </a:p>
          <a:p>
            <a:pPr lvl="2"/>
            <a:r>
              <a:rPr lang="en-US" altLang="ko-KR" dirty="0"/>
              <a:t> __</a:t>
            </a:r>
            <a:r>
              <a:rPr lang="en-US" altLang="ko-KR" dirty="0" err="1"/>
              <a:t>disable_fault_irg</a:t>
            </a:r>
            <a:r>
              <a:rPr lang="en-US" altLang="ko-KR" dirty="0"/>
              <a:t>() and __</a:t>
            </a:r>
            <a:r>
              <a:rPr lang="en-US" altLang="ko-KR" dirty="0" err="1"/>
              <a:t>enable_fault_irq</a:t>
            </a:r>
            <a:r>
              <a:rPr lang="en-US" altLang="ko-KR" dirty="0"/>
              <a:t>() </a:t>
            </a:r>
          </a:p>
          <a:p>
            <a:pPr lvl="2"/>
            <a:r>
              <a:rPr lang="en-US" altLang="ko-KR" dirty="0"/>
              <a:t>or </a:t>
            </a:r>
            <a:r>
              <a:rPr lang="en-US" altLang="ko-KR" dirty="0" err="1"/>
              <a:t>cpsid</a:t>
            </a:r>
            <a:r>
              <a:rPr lang="en-US" altLang="ko-KR" dirty="0"/>
              <a:t> f and </a:t>
            </a:r>
            <a:r>
              <a:rPr lang="en-US" altLang="ko-KR" dirty="0" err="1"/>
              <a:t>cpsie</a:t>
            </a:r>
            <a:r>
              <a:rPr lang="en-US" altLang="ko-KR" dirty="0"/>
              <a:t> f</a:t>
            </a:r>
          </a:p>
          <a:p>
            <a:pPr lvl="1"/>
            <a:r>
              <a:rPr lang="en-US" altLang="ko-KR" dirty="0"/>
              <a:t>BASEPRI: prevent exceptions upon  certain from being activated </a:t>
            </a:r>
          </a:p>
          <a:p>
            <a:pPr lvl="2"/>
            <a:r>
              <a:rPr lang="en-US" altLang="ko-KR" dirty="0"/>
              <a:t> __</a:t>
            </a:r>
            <a:r>
              <a:rPr lang="en-US" altLang="ko-KR" dirty="0" err="1"/>
              <a:t>set_BASEPRI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EE96CD-6BE7-4EAC-AB6E-E25DBE82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Priority &amp; Priority Boosting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341A37-832F-44D2-94C3-44FCEA7AEC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3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40768"/>
            <a:ext cx="5973688" cy="4877471"/>
          </a:xfrm>
        </p:spPr>
        <p:txBody>
          <a:bodyPr/>
          <a:lstStyle/>
          <a:p>
            <a:r>
              <a:rPr lang="en-US" altLang="ko-KR" i="1" dirty="0"/>
              <a:t>Interrupts</a:t>
            </a:r>
            <a:r>
              <a:rPr lang="en-US" altLang="ko-KR" dirty="0"/>
              <a:t> and </a:t>
            </a:r>
            <a:r>
              <a:rPr lang="en-US" altLang="ko-KR" i="1" dirty="0"/>
              <a:t>exceptions</a:t>
            </a:r>
            <a:r>
              <a:rPr lang="en-US" altLang="ko-KR" dirty="0"/>
              <a:t> are mechanisms that alter the normal flow of execution in a microcontroller to handle events (like external signals or internal system events).</a:t>
            </a:r>
          </a:p>
          <a:p>
            <a:r>
              <a:rPr lang="en-US" altLang="ko-KR" b="1" dirty="0"/>
              <a:t>Interrupts</a:t>
            </a:r>
          </a:p>
          <a:p>
            <a:pPr lvl="1"/>
            <a:r>
              <a:rPr lang="en-US" altLang="ko-KR" dirty="0"/>
              <a:t>These are signals sent by external devices, such as sensors or timers, to the processor, indicating that an event has occurred which requires immediate attention.</a:t>
            </a:r>
          </a:p>
          <a:p>
            <a:pPr lvl="1"/>
            <a:r>
              <a:rPr lang="en-US" altLang="ko-KR" dirty="0"/>
              <a:t>Interrupts can be masked or unmasked, which means they can be temporarily ignored if necessary.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484B92-3FC4-6B49-CAC0-3DB66985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863716"/>
            <a:ext cx="4176464" cy="4176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97903-F816-CC5F-5BD6-7CEE2901DD29}"/>
              </a:ext>
            </a:extLst>
          </p:cNvPr>
          <p:cNvSpPr txBox="1"/>
          <p:nvPr/>
        </p:nvSpPr>
        <p:spPr>
          <a:xfrm>
            <a:off x="7579584" y="1988840"/>
            <a:ext cx="18870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external devices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A2B8E-20E0-39C8-CD2A-BF6D762DDA80}"/>
              </a:ext>
            </a:extLst>
          </p:cNvPr>
          <p:cNvSpPr txBox="1"/>
          <p:nvPr/>
        </p:nvSpPr>
        <p:spPr>
          <a:xfrm>
            <a:off x="9902524" y="2708920"/>
            <a:ext cx="11657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processor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54DA8-DD83-7DB0-5441-0E7724C26D71}"/>
              </a:ext>
            </a:extLst>
          </p:cNvPr>
          <p:cNvSpPr txBox="1"/>
          <p:nvPr/>
        </p:nvSpPr>
        <p:spPr>
          <a:xfrm>
            <a:off x="9884892" y="5589240"/>
            <a:ext cx="11833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main task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FEFB7C-3DA4-DB5C-DB65-0E3E90629293}"/>
              </a:ext>
            </a:extLst>
          </p:cNvPr>
          <p:cNvSpPr txBox="1"/>
          <p:nvPr/>
        </p:nvSpPr>
        <p:spPr>
          <a:xfrm>
            <a:off x="7997967" y="3925335"/>
            <a:ext cx="11208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interrupt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73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Exceptions</a:t>
            </a:r>
          </a:p>
          <a:p>
            <a:pPr lvl="1"/>
            <a:r>
              <a:rPr lang="en-US" altLang="ko-KR" dirty="0"/>
              <a:t>These are types of interrupts that are triggered internally by the CPU itself due to exceptional conditions during program execution, such as division by zero, accessing invalid memory, etc.</a:t>
            </a:r>
          </a:p>
          <a:p>
            <a:pPr lvl="1"/>
            <a:r>
              <a:rPr lang="en-US" altLang="ko-KR" dirty="0"/>
              <a:t>Commonly, interrupt is considered as one of exception types.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7E606-5FB4-898F-C9A3-154221FF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144835"/>
            <a:ext cx="3212976" cy="3212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76CBC-57DC-32B8-8280-A2E0650F89C2}"/>
              </a:ext>
            </a:extLst>
          </p:cNvPr>
          <p:cNvSpPr txBox="1"/>
          <p:nvPr/>
        </p:nvSpPr>
        <p:spPr>
          <a:xfrm>
            <a:off x="1452077" y="3717032"/>
            <a:ext cx="4466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“Go to page 120 of this lecture material”</a:t>
            </a:r>
          </a:p>
          <a:p>
            <a:pPr algn="ctr"/>
            <a:r>
              <a:rPr lang="ko-KR" altLang="en-US" dirty="0"/>
              <a:t>↓</a:t>
            </a:r>
            <a:endParaRPr lang="en-US" altLang="ko-KR" dirty="0"/>
          </a:p>
          <a:p>
            <a:pPr algn="ctr"/>
            <a:r>
              <a:rPr lang="en-US" altLang="ko-KR" dirty="0"/>
              <a:t>But it has no p.120.</a:t>
            </a:r>
          </a:p>
          <a:p>
            <a:pPr algn="ctr"/>
            <a:r>
              <a:rPr lang="ko-KR" altLang="en-US" dirty="0"/>
              <a:t>↓</a:t>
            </a:r>
            <a:endParaRPr lang="en-US" altLang="ko-KR" dirty="0"/>
          </a:p>
          <a:p>
            <a:pPr algn="ctr"/>
            <a:r>
              <a:rPr lang="en-US" altLang="ko-KR" dirty="0"/>
              <a:t>Exception!</a:t>
            </a:r>
          </a:p>
        </p:txBody>
      </p:sp>
    </p:spTree>
    <p:extLst>
      <p:ext uri="{BB962C8B-B14F-4D97-AF65-F5344CB8AC3E}">
        <p14:creationId xmlns:p14="http://schemas.microsoft.com/office/powerpoint/2010/main" val="425858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Exception Handling Process</a:t>
            </a:r>
          </a:p>
          <a:p>
            <a:pPr lvl="1"/>
            <a:r>
              <a:rPr lang="en-US" altLang="ko-KR" dirty="0"/>
              <a:t>An exception </a:t>
            </a:r>
            <a:r>
              <a:rPr lang="en-US" altLang="ko-KR" u="sng" dirty="0"/>
              <a:t>halts</a:t>
            </a:r>
            <a:r>
              <a:rPr lang="en-US" altLang="ko-KR" dirty="0"/>
              <a:t> the processor's operations to handle events such as external interrupts or attempts to execute undefined instructions.</a:t>
            </a:r>
          </a:p>
          <a:p>
            <a:pPr lvl="1"/>
            <a:r>
              <a:rPr lang="en-US" altLang="ko-KR" dirty="0"/>
              <a:t>It updates various information related to the cause of the exception in the registers.</a:t>
            </a:r>
          </a:p>
          <a:p>
            <a:pPr lvl="1"/>
            <a:r>
              <a:rPr lang="en-US" altLang="ko-KR" dirty="0"/>
              <a:t>The processor branches to a pre-determined address (to an ISR, Interrupt Service Routine) specific to the type of exception by looking up the vector table.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1026" name="Picture 2" descr="Difference between ISR and Function Call - GeeksforGeeks">
            <a:extLst>
              <a:ext uri="{FF2B5EF4-FFF2-40B4-BE49-F238E27FC236}">
                <a16:creationId xmlns:a16="http://schemas.microsoft.com/office/drawing/2014/main" id="{96C185B4-79D7-EC5C-4A94-7370F014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575051"/>
            <a:ext cx="62865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72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Exceptions and Numbers</a:t>
            </a:r>
          </a:p>
          <a:p>
            <a:pPr lvl="1"/>
            <a:r>
              <a:rPr lang="en-US" altLang="ko-KR" dirty="0"/>
              <a:t>Reset: Reset (priority of -3)</a:t>
            </a:r>
          </a:p>
          <a:p>
            <a:pPr lvl="1"/>
            <a:r>
              <a:rPr lang="en-US" altLang="ko-KR" dirty="0"/>
              <a:t>NMI: Non-Maskable Interrupt (priority of -2)</a:t>
            </a:r>
          </a:p>
          <a:p>
            <a:pPr lvl="1"/>
            <a:r>
              <a:rPr lang="en-US" altLang="ko-KR" dirty="0" err="1"/>
              <a:t>HardFault</a:t>
            </a:r>
            <a:r>
              <a:rPr lang="en-US" altLang="ko-KR" dirty="0"/>
              <a:t>: for unrecoverable system failures (priority of -1)</a:t>
            </a:r>
          </a:p>
          <a:p>
            <a:pPr lvl="1"/>
            <a:r>
              <a:rPr lang="en-US" altLang="ko-KR" dirty="0" err="1"/>
              <a:t>MemManage</a:t>
            </a:r>
            <a:r>
              <a:rPr lang="en-US" altLang="ko-KR" dirty="0"/>
              <a:t>: handles memory protection</a:t>
            </a:r>
          </a:p>
          <a:p>
            <a:pPr lvl="1"/>
            <a:r>
              <a:rPr lang="en-US" altLang="ko-KR" dirty="0" err="1"/>
              <a:t>BusFault</a:t>
            </a:r>
            <a:r>
              <a:rPr lang="en-US" altLang="ko-KR" dirty="0"/>
              <a:t>: handles memory-related faults</a:t>
            </a:r>
          </a:p>
          <a:p>
            <a:pPr lvl="1"/>
            <a:r>
              <a:rPr lang="en-US" altLang="ko-KR" dirty="0" err="1"/>
              <a:t>UsageFault</a:t>
            </a:r>
            <a:r>
              <a:rPr lang="en-US" altLang="ko-KR" dirty="0"/>
              <a:t>: handles non-memory related faults </a:t>
            </a:r>
            <a:br>
              <a:rPr lang="en-US" altLang="ko-KR" dirty="0"/>
            </a:br>
            <a:r>
              <a:rPr lang="en-US" altLang="ko-KR" dirty="0"/>
              <a:t>		caused by instruction execution</a:t>
            </a:r>
          </a:p>
          <a:p>
            <a:pPr lvl="1"/>
            <a:r>
              <a:rPr lang="en-US" altLang="ko-KR" dirty="0" err="1"/>
              <a:t>DebugMonitor</a:t>
            </a:r>
            <a:r>
              <a:rPr lang="en-US" altLang="ko-KR" dirty="0"/>
              <a:t>: a synchronous exception (debug watchpoint)</a:t>
            </a:r>
          </a:p>
          <a:p>
            <a:pPr lvl="1"/>
            <a:r>
              <a:rPr lang="en-US" altLang="ko-KR" dirty="0" err="1"/>
              <a:t>SVCall</a:t>
            </a:r>
            <a:r>
              <a:rPr lang="en-US" altLang="ko-KR" dirty="0"/>
              <a:t>: Supervisor Call handles the exception </a:t>
            </a:r>
            <a:br>
              <a:rPr lang="en-US" altLang="ko-KR" dirty="0"/>
            </a:br>
            <a:r>
              <a:rPr lang="en-US" altLang="ko-KR" dirty="0"/>
              <a:t>	     caused by the SVC instruction.</a:t>
            </a:r>
          </a:p>
          <a:p>
            <a:pPr lvl="1"/>
            <a:r>
              <a:rPr lang="en-US" altLang="ko-KR" dirty="0"/>
              <a:t>Interrupts</a:t>
            </a:r>
          </a:p>
          <a:p>
            <a:pPr lvl="2"/>
            <a:r>
              <a:rPr lang="en-US" altLang="ko-KR" dirty="0" err="1"/>
              <a:t>PendSV</a:t>
            </a:r>
            <a:r>
              <a:rPr lang="en-US" altLang="ko-KR" dirty="0"/>
              <a:t>: used for software-generated system calls</a:t>
            </a:r>
          </a:p>
          <a:p>
            <a:pPr lvl="2"/>
            <a:r>
              <a:rPr lang="en-US" altLang="ko-KR" dirty="0" err="1"/>
              <a:t>SysTick</a:t>
            </a:r>
            <a:r>
              <a:rPr lang="en-US" altLang="ko-KR" dirty="0"/>
              <a:t>: generated by the </a:t>
            </a:r>
            <a:r>
              <a:rPr lang="en-US" altLang="ko-KR" dirty="0" err="1"/>
              <a:t>SysTick</a:t>
            </a:r>
            <a:r>
              <a:rPr lang="en-US" altLang="ko-KR" dirty="0"/>
              <a:t> timer</a:t>
            </a:r>
          </a:p>
          <a:p>
            <a:pPr lvl="2"/>
            <a:r>
              <a:rPr lang="en-US" altLang="ko-KR" dirty="0"/>
              <a:t>External interrupt N: N is up to 496.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5AD6C4-4BED-6CF7-9DA6-F0468499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1347498"/>
            <a:ext cx="2736302" cy="53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Vector Table</a:t>
            </a:r>
          </a:p>
          <a:p>
            <a:pPr lvl="1"/>
            <a:r>
              <a:rPr lang="en-US" altLang="ko-KR" dirty="0"/>
              <a:t>The vector table contains the initialization value for the stack pointer, and the entry point addresses of each exception handler.</a:t>
            </a:r>
          </a:p>
          <a:p>
            <a:pPr lvl="1"/>
            <a:r>
              <a:rPr lang="en-US" altLang="ko-KR" dirty="0"/>
              <a:t>The vector table initially starts at address 0x00000000.</a:t>
            </a:r>
          </a:p>
          <a:p>
            <a:pPr lvl="2"/>
            <a:r>
              <a:rPr lang="en-US" altLang="ko-KR" dirty="0"/>
              <a:t>It can be relocated by setting VTOR in the privileged mode.</a:t>
            </a:r>
          </a:p>
          <a:p>
            <a:pPr lvl="1"/>
            <a:r>
              <a:rPr lang="en-US" altLang="ko-KR" dirty="0"/>
              <a:t>The exception number defines the order of entries in the vector table.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8F2804-AE9E-3B3B-3D79-06E8D57D3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82245"/>
              </p:ext>
            </p:extLst>
          </p:nvPr>
        </p:nvGraphicFramePr>
        <p:xfrm>
          <a:off x="2999656" y="3498617"/>
          <a:ext cx="6192688" cy="30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5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Address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Exception 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value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0x00000000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Main Stack Pointer’s initial value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0x00000004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Reset vector (PC initial value)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0x00000008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NMI handler starting address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0x0000000C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Hard fault handler starting</a:t>
                      </a:r>
                      <a:r>
                        <a:rPr lang="en-US" altLang="ko-KR" sz="1200" baseline="0" dirty="0"/>
                        <a:t> address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0x00000010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MemManage fault handler </a:t>
                      </a:r>
                      <a:r>
                        <a:rPr lang="en-US" altLang="ko-KR" sz="1200" baseline="0" dirty="0"/>
                        <a:t>address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0x00000014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Bus fault handler </a:t>
                      </a:r>
                      <a:r>
                        <a:rPr lang="en-US" altLang="ko-KR" sz="1200" baseline="0" dirty="0"/>
                        <a:t>address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0x00000018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Usage fault handler </a:t>
                      </a:r>
                      <a:r>
                        <a:rPr lang="en-US" altLang="ko-KR" sz="1200" baseline="0" dirty="0"/>
                        <a:t>address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0x0000002C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SVCall</a:t>
                      </a:r>
                      <a:r>
                        <a:rPr lang="en-US" altLang="ko-KR" sz="1200" dirty="0"/>
                        <a:t> handler </a:t>
                      </a:r>
                      <a:r>
                        <a:rPr lang="en-US" altLang="ko-KR" sz="1200" baseline="0" dirty="0"/>
                        <a:t>address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0x00000038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PendSV</a:t>
                      </a:r>
                      <a:r>
                        <a:rPr lang="en-US" altLang="ko-KR" sz="1200" dirty="0"/>
                        <a:t> handler </a:t>
                      </a:r>
                      <a:r>
                        <a:rPr lang="en-US" altLang="ko-KR" sz="1200" baseline="0" dirty="0"/>
                        <a:t>address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0x0000003C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SysTick</a:t>
                      </a:r>
                      <a:r>
                        <a:rPr lang="en-US" altLang="ko-KR" sz="1200" dirty="0"/>
                        <a:t> handler </a:t>
                      </a:r>
                      <a:r>
                        <a:rPr lang="en-US" altLang="ko-KR" sz="1200" baseline="0" dirty="0"/>
                        <a:t>address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0x00000040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IRQ0 handler </a:t>
                      </a:r>
                      <a:r>
                        <a:rPr lang="en-US" altLang="ko-KR" sz="1200" baseline="0" dirty="0"/>
                        <a:t>address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T="25200" marB="252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Other </a:t>
                      </a:r>
                      <a:r>
                        <a:rPr lang="en-US" altLang="ko-KR" sz="1200" dirty="0" err="1"/>
                        <a:t>IRQn</a:t>
                      </a:r>
                      <a:r>
                        <a:rPr lang="en-US" altLang="ko-KR" sz="1200" dirty="0"/>
                        <a:t> handler </a:t>
                      </a:r>
                      <a:r>
                        <a:rPr lang="en-US" altLang="ko-KR" sz="1200" baseline="0" dirty="0"/>
                        <a:t>addresses</a:t>
                      </a:r>
                      <a:endParaRPr lang="ko-KR" altLang="en-US" sz="1200" dirty="0"/>
                    </a:p>
                  </a:txBody>
                  <a:tcPr marT="25200" marB="252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05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74ED99-1A77-8655-B0BC-9CF46EC8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Exception Priority</a:t>
            </a:r>
          </a:p>
          <a:p>
            <a:pPr lvl="1"/>
            <a:r>
              <a:rPr lang="en-US" altLang="ko-KR" dirty="0"/>
              <a:t>All exceptions have an associated priority from 0 up to 256.</a:t>
            </a:r>
          </a:p>
          <a:p>
            <a:pPr lvl="2"/>
            <a:r>
              <a:rPr lang="en-US" altLang="ko-KR" dirty="0"/>
              <a:t>nRF52840 has priority bits of 3, thus, it supports </a:t>
            </a:r>
            <a:r>
              <a:rPr lang="en-US" altLang="ko-KR" u="sng" dirty="0"/>
              <a:t>8 priority levels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 </a:t>
            </a:r>
            <a:r>
              <a:rPr lang="en-US" altLang="ko-KR" dirty="0">
                <a:solidFill>
                  <a:srgbClr val="00B0F0"/>
                </a:solidFill>
              </a:rPr>
              <a:t>lower priority value </a:t>
            </a:r>
            <a:r>
              <a:rPr lang="en-US" altLang="ko-KR" dirty="0"/>
              <a:t>indicating a </a:t>
            </a:r>
            <a:r>
              <a:rPr lang="en-US" altLang="ko-KR" b="1" dirty="0">
                <a:solidFill>
                  <a:srgbClr val="00B0F0"/>
                </a:solidFill>
              </a:rPr>
              <a:t>higher priority.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DCF8C-6515-7F19-29D4-C5895CE8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Interrupts and Exceptions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F1AE4-1725-4212-CDDB-BE26F3BDC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FB9D0B-D218-4819-BEB6-519AB8658CB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23490D-237A-F44E-54F5-E55BBDA4BCBA}"/>
              </a:ext>
            </a:extLst>
          </p:cNvPr>
          <p:cNvGrpSpPr/>
          <p:nvPr/>
        </p:nvGrpSpPr>
        <p:grpSpPr>
          <a:xfrm>
            <a:off x="214821" y="3111106"/>
            <a:ext cx="5612754" cy="3414238"/>
            <a:chOff x="2643486" y="3236048"/>
            <a:chExt cx="5612754" cy="3414238"/>
          </a:xfrm>
        </p:grpSpPr>
        <p:pic>
          <p:nvPicPr>
            <p:cNvPr id="8" name="Picture 2" descr="Work interruptions can cost you 6 hours a day. An efficiency expert  explains how to avoid them. - The Washington Post">
              <a:extLst>
                <a:ext uri="{FF2B5EF4-FFF2-40B4-BE49-F238E27FC236}">
                  <a16:creationId xmlns:a16="http://schemas.microsoft.com/office/drawing/2014/main" id="{95B915AB-993C-F686-691D-93D11D7F6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5680" y="3236048"/>
              <a:ext cx="4468366" cy="2982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01356-6C6F-CA17-168E-545A5C073412}"/>
                </a:ext>
              </a:extLst>
            </p:cNvPr>
            <p:cNvSpPr txBox="1"/>
            <p:nvPr/>
          </p:nvSpPr>
          <p:spPr>
            <a:xfrm>
              <a:off x="2643486" y="6219399"/>
              <a:ext cx="561275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hlinkClick r:id="rId4"/>
                </a:rPr>
                <a:t>https://www.washingtonpost.com/news/inspired-life/wp/2015/06/01/interruptions-at-work-can-cost-you-up-to-6-hours-a-day-heres-how-to-avoid-them/</a:t>
              </a:r>
              <a:r>
                <a:rPr lang="en-US" altLang="ko-KR" sz="1100" dirty="0"/>
                <a:t> </a:t>
              </a:r>
              <a:endParaRPr lang="ko-KR" altLang="en-US" sz="11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5652829-751A-F66D-56F0-B78A2C520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960" y="2925742"/>
            <a:ext cx="5616622" cy="223145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EA1171-39FE-B87E-62A6-DCF990745DDD}"/>
              </a:ext>
            </a:extLst>
          </p:cNvPr>
          <p:cNvGrpSpPr/>
          <p:nvPr/>
        </p:nvGrpSpPr>
        <p:grpSpPr>
          <a:xfrm>
            <a:off x="6096000" y="5285665"/>
            <a:ext cx="5279370" cy="854773"/>
            <a:chOff x="5660977" y="5329314"/>
            <a:chExt cx="5279370" cy="85477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DDEA910-D0F0-08DA-BC69-954853AF44A1}"/>
                </a:ext>
              </a:extLst>
            </p:cNvPr>
            <p:cNvGrpSpPr/>
            <p:nvPr/>
          </p:nvGrpSpPr>
          <p:grpSpPr>
            <a:xfrm>
              <a:off x="5660977" y="5329314"/>
              <a:ext cx="5279370" cy="660202"/>
              <a:chOff x="4535505" y="5672347"/>
              <a:chExt cx="5999450" cy="75025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7284D70-2955-B942-4C18-5A54C6BF33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65637"/>
              <a:stretch/>
            </p:blipFill>
            <p:spPr>
              <a:xfrm>
                <a:off x="4535505" y="5672347"/>
                <a:ext cx="5981700" cy="432048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AABB63E-D9FB-538F-155A-126FCC4770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9536"/>
              <a:stretch/>
            </p:blipFill>
            <p:spPr>
              <a:xfrm>
                <a:off x="4553255" y="6165304"/>
                <a:ext cx="5981700" cy="257294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0F6B7F-ED51-D719-2E4D-CBD633A386C6}"/>
                </a:ext>
              </a:extLst>
            </p:cNvPr>
            <p:cNvSpPr txBox="1"/>
            <p:nvPr/>
          </p:nvSpPr>
          <p:spPr>
            <a:xfrm>
              <a:off x="7012328" y="5876310"/>
              <a:ext cx="25922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from nRF52840 document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9375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마이크로프로세서응용1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광택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마이크로프로세서응용1" id="{05C29E7D-0AC2-46EB-A58A-891FEA6D00CC}" vid="{7BDE4E2F-BDF6-4F67-8533-5A787220295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마이크로프로세서응용1</Template>
  <TotalTime>25080</TotalTime>
  <Words>2729</Words>
  <Application>Microsoft Office PowerPoint</Application>
  <PresentationFormat>와이드스크린</PresentationFormat>
  <Paragraphs>443</Paragraphs>
  <Slides>37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HY그래픽M</vt:lpstr>
      <vt:lpstr>굴림</vt:lpstr>
      <vt:lpstr>맑은 고딕</vt:lpstr>
      <vt:lpstr>Arial</vt:lpstr>
      <vt:lpstr>Calibri</vt:lpstr>
      <vt:lpstr>Cambria Math</vt:lpstr>
      <vt:lpstr>Trebuchet MS</vt:lpstr>
      <vt:lpstr>Wingdings</vt:lpstr>
      <vt:lpstr>마이크로프로세서응용1</vt:lpstr>
      <vt:lpstr>06 ARMv7-M (Cortex-M4) &amp; nRF52840 &amp; Interrupts</vt:lpstr>
      <vt:lpstr>Documents</vt:lpstr>
      <vt:lpstr>Agenda</vt:lpstr>
      <vt:lpstr>Interrupts and Exceptions</vt:lpstr>
      <vt:lpstr>Interrupts and Exceptions</vt:lpstr>
      <vt:lpstr>Interrupts and Exceptions</vt:lpstr>
      <vt:lpstr>Interrupts and Exceptions</vt:lpstr>
      <vt:lpstr>Interrupts and Exceptions</vt:lpstr>
      <vt:lpstr>Interrupts and Exceptions</vt:lpstr>
      <vt:lpstr>Interrupts and Exceptions</vt:lpstr>
      <vt:lpstr>Interrupts and Exceptions</vt:lpstr>
      <vt:lpstr>Interrupts and Exceptions</vt:lpstr>
      <vt:lpstr>Interrupts and Exceptions</vt:lpstr>
      <vt:lpstr>Interrupts and Exceptions</vt:lpstr>
      <vt:lpstr>Interrupts and Exceptions</vt:lpstr>
      <vt:lpstr>Interrupts and Exceptions</vt:lpstr>
      <vt:lpstr>Interrupts and Exceptions</vt:lpstr>
      <vt:lpstr>Interrupts and Exceptions</vt:lpstr>
      <vt:lpstr>Agenda</vt:lpstr>
      <vt:lpstr>Nested Vectored Interrupt Controller (NVIC)</vt:lpstr>
      <vt:lpstr>Nested Vectored Interrupt Controller (NVIC)</vt:lpstr>
      <vt:lpstr>Nested Vectored Interrupt Controller (NVIC)</vt:lpstr>
      <vt:lpstr>Nested Vectored Interrupt Controller (NVIC)</vt:lpstr>
      <vt:lpstr>Nested Vectored Interrupt Controller (NVIC)</vt:lpstr>
      <vt:lpstr>Nested Vectored Interrupt Controller (NVIC)</vt:lpstr>
      <vt:lpstr>Nested Vectored Interrupt Controller (NVIC)</vt:lpstr>
      <vt:lpstr>Nested Vectored Interrupt Controller (NVIC)</vt:lpstr>
      <vt:lpstr>Agenda</vt:lpstr>
      <vt:lpstr>GPIOTE: GPIO tasks and events</vt:lpstr>
      <vt:lpstr>GPIOTE: GPIO tasks and events</vt:lpstr>
      <vt:lpstr>GPIOTE: GPIO tasks and events</vt:lpstr>
      <vt:lpstr>Agenda</vt:lpstr>
      <vt:lpstr>Exception Entry &amp; Exit</vt:lpstr>
      <vt:lpstr>Tail-Chaining</vt:lpstr>
      <vt:lpstr>Late-Arriving Preemption</vt:lpstr>
      <vt:lpstr>Lazy State Preservation</vt:lpstr>
      <vt:lpstr>Exception Priority &amp; Priority Boosting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Achieving single Channel, Full Duplex Wireless Communication</dc:title>
  <dc:creator>Jong-won Lee</dc:creator>
  <cp:lastModifiedBy>이강/10078</cp:lastModifiedBy>
  <cp:revision>1011</cp:revision>
  <dcterms:created xsi:type="dcterms:W3CDTF">2010-08-30T05:40:20Z</dcterms:created>
  <dcterms:modified xsi:type="dcterms:W3CDTF">2024-04-28T15:52:41Z</dcterms:modified>
</cp:coreProperties>
</file>